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5"/>
  </p:sldMasterIdLst>
  <p:notesMasterIdLst>
    <p:notesMasterId r:id="rId28"/>
  </p:notesMasterIdLst>
  <p:sldIdLst>
    <p:sldId id="256" r:id="rId6"/>
    <p:sldId id="274" r:id="rId7"/>
    <p:sldId id="293" r:id="rId8"/>
    <p:sldId id="294" r:id="rId9"/>
    <p:sldId id="286" r:id="rId10"/>
    <p:sldId id="280" r:id="rId11"/>
    <p:sldId id="278" r:id="rId12"/>
    <p:sldId id="284" r:id="rId13"/>
    <p:sldId id="288" r:id="rId14"/>
    <p:sldId id="287" r:id="rId15"/>
    <p:sldId id="289" r:id="rId16"/>
    <p:sldId id="290" r:id="rId17"/>
    <p:sldId id="275" r:id="rId18"/>
    <p:sldId id="285" r:id="rId19"/>
    <p:sldId id="291" r:id="rId20"/>
    <p:sldId id="292" r:id="rId21"/>
    <p:sldId id="279" r:id="rId22"/>
    <p:sldId id="277" r:id="rId23"/>
    <p:sldId id="297" r:id="rId24"/>
    <p:sldId id="295" r:id="rId25"/>
    <p:sldId id="296" r:id="rId26"/>
    <p:sldId id="298" r:id="rId27"/>
  </p:sldIdLst>
  <p:sldSz cx="9144000" cy="6858000" type="screen4x3"/>
  <p:notesSz cx="9144000" cy="6858000"/>
  <p:custDataLst>
    <p:tags r:id="rId2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4" orient="horz" pos="3838">
          <p15:clr>
            <a:srgbClr val="A4A3A4"/>
          </p15:clr>
        </p15:guide>
        <p15:guide id="5" pos="2880">
          <p15:clr>
            <a:srgbClr val="A4A3A4"/>
          </p15:clr>
        </p15:guide>
        <p15:guide id="7" pos="5103">
          <p15:clr>
            <a:srgbClr val="A4A3A4"/>
          </p15:clr>
        </p15:guide>
        <p15:guide id="1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818D"/>
    <a:srgbClr val="1C9DAC"/>
    <a:srgbClr val="598752"/>
    <a:srgbClr val="6DA463"/>
    <a:srgbClr val="1A9DAC"/>
    <a:srgbClr val="A65C45"/>
    <a:srgbClr val="CC7054"/>
    <a:srgbClr val="FFFFFF"/>
    <a:srgbClr val="D6A700"/>
    <a:srgbClr val="958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46" autoAdjust="0"/>
    <p:restoredTop sz="94674"/>
  </p:normalViewPr>
  <p:slideViewPr>
    <p:cSldViewPr showGuides="1">
      <p:cViewPr>
        <p:scale>
          <a:sx n="50" d="100"/>
          <a:sy n="50" d="100"/>
        </p:scale>
        <p:origin x="-1018" y="-58"/>
      </p:cViewPr>
      <p:guideLst>
        <p:guide orient="horz" pos="3838"/>
        <p:guide pos="2880"/>
        <p:guide pos="5103"/>
        <p:guide pos="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-golden\Documents\Foundation%20Group%20Project\2017-18\Can%20calculations%20-%20Improved%20mod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Graph showing % waste in making actual cans compared with an optimal design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8727667347280844"/>
          <c:y val="0.15295051073989682"/>
          <c:w val="0.74519609878556081"/>
          <c:h val="0.68979232915420297"/>
        </c:manualLayout>
      </c:layout>
      <c:scatterChart>
        <c:scatterStyle val="lineMarker"/>
        <c:varyColors val="0"/>
        <c:ser>
          <c:idx val="1"/>
          <c:order val="1"/>
          <c:tx>
            <c:strRef>
              <c:f>Sheet1!$J$11</c:f>
              <c:strCache>
                <c:ptCount val="1"/>
                <c:pt idx="0">
                  <c:v>W</c:v>
                </c:pt>
              </c:strCache>
            </c:strRef>
          </c:tx>
          <c:marker>
            <c:symbol val="none"/>
          </c:marker>
          <c:xVal>
            <c:numRef>
              <c:f>Sheet1!$D$12:$D$57</c:f>
              <c:numCache>
                <c:formatCode>General</c:formatCode>
                <c:ptCount val="46"/>
                <c:pt idx="0">
                  <c:v>0.5</c:v>
                </c:pt>
                <c:pt idx="1">
                  <c:v>0.6</c:v>
                </c:pt>
                <c:pt idx="2">
                  <c:v>0.7</c:v>
                </c:pt>
                <c:pt idx="3">
                  <c:v>0.79999999999999993</c:v>
                </c:pt>
                <c:pt idx="4">
                  <c:v>0.89999999999999991</c:v>
                </c:pt>
                <c:pt idx="5">
                  <c:v>0.99999999999999989</c:v>
                </c:pt>
                <c:pt idx="6">
                  <c:v>1.0999999999999999</c:v>
                </c:pt>
                <c:pt idx="7">
                  <c:v>1.2</c:v>
                </c:pt>
                <c:pt idx="8">
                  <c:v>1.3</c:v>
                </c:pt>
                <c:pt idx="9">
                  <c:v>1.4000000000000001</c:v>
                </c:pt>
                <c:pt idx="10">
                  <c:v>1.5000000000000002</c:v>
                </c:pt>
                <c:pt idx="11">
                  <c:v>1.6000000000000003</c:v>
                </c:pt>
                <c:pt idx="12">
                  <c:v>1.7000000000000004</c:v>
                </c:pt>
                <c:pt idx="13">
                  <c:v>1.8000000000000005</c:v>
                </c:pt>
                <c:pt idx="14">
                  <c:v>1.9000000000000006</c:v>
                </c:pt>
                <c:pt idx="15">
                  <c:v>2.0000000000000004</c:v>
                </c:pt>
                <c:pt idx="16">
                  <c:v>2.1000000000000005</c:v>
                </c:pt>
                <c:pt idx="17">
                  <c:v>2.2000000000000006</c:v>
                </c:pt>
                <c:pt idx="18">
                  <c:v>2.3000000000000007</c:v>
                </c:pt>
                <c:pt idx="19">
                  <c:v>2.4000000000000008</c:v>
                </c:pt>
                <c:pt idx="20">
                  <c:v>2.5000000000000009</c:v>
                </c:pt>
                <c:pt idx="21">
                  <c:v>2.600000000000001</c:v>
                </c:pt>
                <c:pt idx="22">
                  <c:v>2.7000000000000011</c:v>
                </c:pt>
                <c:pt idx="23">
                  <c:v>2.8000000000000012</c:v>
                </c:pt>
                <c:pt idx="24">
                  <c:v>2.9000000000000012</c:v>
                </c:pt>
                <c:pt idx="25">
                  <c:v>3.0000000000000013</c:v>
                </c:pt>
                <c:pt idx="26">
                  <c:v>3.1000000000000014</c:v>
                </c:pt>
                <c:pt idx="27">
                  <c:v>3.2000000000000015</c:v>
                </c:pt>
                <c:pt idx="28">
                  <c:v>3.3000000000000016</c:v>
                </c:pt>
                <c:pt idx="29">
                  <c:v>3.4000000000000017</c:v>
                </c:pt>
                <c:pt idx="30">
                  <c:v>3.5000000000000018</c:v>
                </c:pt>
                <c:pt idx="31">
                  <c:v>3.6000000000000019</c:v>
                </c:pt>
                <c:pt idx="32">
                  <c:v>3.700000000000002</c:v>
                </c:pt>
                <c:pt idx="33">
                  <c:v>3.800000000000002</c:v>
                </c:pt>
                <c:pt idx="34">
                  <c:v>3.9000000000000021</c:v>
                </c:pt>
                <c:pt idx="35">
                  <c:v>4.0000000000000018</c:v>
                </c:pt>
                <c:pt idx="36">
                  <c:v>4.1000000000000014</c:v>
                </c:pt>
                <c:pt idx="37">
                  <c:v>4.2000000000000011</c:v>
                </c:pt>
                <c:pt idx="38">
                  <c:v>4.3000000000000007</c:v>
                </c:pt>
                <c:pt idx="39">
                  <c:v>4.4000000000000004</c:v>
                </c:pt>
                <c:pt idx="40">
                  <c:v>4.5</c:v>
                </c:pt>
                <c:pt idx="41">
                  <c:v>4.5999999999999996</c:v>
                </c:pt>
                <c:pt idx="42">
                  <c:v>4.6999999999999993</c:v>
                </c:pt>
                <c:pt idx="43">
                  <c:v>4.7999999999999989</c:v>
                </c:pt>
                <c:pt idx="44">
                  <c:v>4.8999999999999986</c:v>
                </c:pt>
                <c:pt idx="45">
                  <c:v>4.9999999999999982</c:v>
                </c:pt>
              </c:numCache>
            </c:numRef>
          </c:xVal>
          <c:yVal>
            <c:numRef>
              <c:f>Sheet1!$J$12:$J$57</c:f>
              <c:numCache>
                <c:formatCode>0.00%</c:formatCode>
                <c:ptCount val="46"/>
                <c:pt idx="0">
                  <c:v>0.37419840824635031</c:v>
                </c:pt>
                <c:pt idx="1">
                  <c:v>0.2855466863059255</c:v>
                </c:pt>
                <c:pt idx="2">
                  <c:v>0.22192106898747577</c:v>
                </c:pt>
                <c:pt idx="3">
                  <c:v>0.17449596416168922</c:v>
                </c:pt>
                <c:pt idx="4">
                  <c:v>0.13817216976777491</c:v>
                </c:pt>
                <c:pt idx="5">
                  <c:v>0.10978939856772363</c:v>
                </c:pt>
                <c:pt idx="6">
                  <c:v>8.7281058707900483E-2</c:v>
                </c:pt>
                <c:pt idx="7">
                  <c:v>6.9237185295149883E-2</c:v>
                </c:pt>
                <c:pt idx="8">
                  <c:v>5.4662128892958295E-2</c:v>
                </c:pt>
                <c:pt idx="9">
                  <c:v>4.2832496276548726E-2</c:v>
                </c:pt>
                <c:pt idx="10">
                  <c:v>3.3209953096751121E-2</c:v>
                </c:pt>
                <c:pt idx="11">
                  <c:v>2.5385604696780639E-2</c:v>
                </c:pt>
                <c:pt idx="12">
                  <c:v>1.9043341548165671E-2</c:v>
                </c:pt>
                <c:pt idx="13">
                  <c:v>1.3934994255047073E-2</c:v>
                </c:pt>
                <c:pt idx="14">
                  <c:v>9.8630762913685111E-3</c:v>
                </c:pt>
                <c:pt idx="15">
                  <c:v>6.6685368768275577E-3</c:v>
                </c:pt>
                <c:pt idx="16">
                  <c:v>4.2219025480281225E-3</c:v>
                </c:pt>
                <c:pt idx="17">
                  <c:v>2.4167601907747471E-3</c:v>
                </c:pt>
                <c:pt idx="18">
                  <c:v>1.1648891027227215E-3</c:v>
                </c:pt>
                <c:pt idx="19">
                  <c:v>3.9257452742691434E-4</c:v>
                </c:pt>
                <c:pt idx="20">
                  <c:v>3.7780908397344604E-5</c:v>
                </c:pt>
                <c:pt idx="21">
                  <c:v>4.7959618789228387E-5</c:v>
                </c:pt>
                <c:pt idx="22">
                  <c:v>3.7833100150308496E-4</c:v>
                </c:pt>
                <c:pt idx="23">
                  <c:v>9.9052519344877688E-4</c:v>
                </c:pt>
                <c:pt idx="24">
                  <c:v>1.8514973068499696E-3</c:v>
                </c:pt>
                <c:pt idx="25">
                  <c:v>2.9326545189660713E-3</c:v>
                </c:pt>
                <c:pt idx="26">
                  <c:v>4.2091483606656599E-3</c:v>
                </c:pt>
                <c:pt idx="27">
                  <c:v>5.6592969036508567E-3</c:v>
                </c:pt>
                <c:pt idx="28">
                  <c:v>7.2641099111119267E-3</c:v>
                </c:pt>
                <c:pt idx="29">
                  <c:v>9.006896214523552E-3</c:v>
                </c:pt>
                <c:pt idx="30">
                  <c:v>1.0872937216929834E-2</c:v>
                </c:pt>
                <c:pt idx="31">
                  <c:v>1.2849213925310465E-2</c:v>
                </c:pt>
                <c:pt idx="32">
                  <c:v>1.4924177582270826E-2</c:v>
                </c:pt>
                <c:pt idx="33">
                  <c:v>1.7087556015803695E-2</c:v>
                </c:pt>
                <c:pt idx="34">
                  <c:v>1.9330189410914578E-2</c:v>
                </c:pt>
                <c:pt idx="35">
                  <c:v>2.1643890442203384E-2</c:v>
                </c:pt>
                <c:pt idx="36">
                  <c:v>2.4021324675743472E-2</c:v>
                </c:pt>
                <c:pt idx="37">
                  <c:v>2.6455907914022747E-2</c:v>
                </c:pt>
                <c:pt idx="38">
                  <c:v>2.894171776579646E-2</c:v>
                </c:pt>
                <c:pt idx="39">
                  <c:v>3.1473417208657484E-2</c:v>
                </c:pt>
                <c:pt idx="40">
                  <c:v>3.4046188302532032E-2</c:v>
                </c:pt>
                <c:pt idx="41">
                  <c:v>3.6655674527655391E-2</c:v>
                </c:pt>
                <c:pt idx="42">
                  <c:v>3.9297930476507981E-2</c:v>
                </c:pt>
                <c:pt idx="43">
                  <c:v>4.1969377837926647E-2</c:v>
                </c:pt>
                <c:pt idx="44">
                  <c:v>4.4666766782578859E-2</c:v>
                </c:pt>
                <c:pt idx="45">
                  <c:v>4.7387141999661431E-2</c:v>
                </c:pt>
              </c:numCache>
            </c:numRef>
          </c:yVal>
          <c:smooth val="0"/>
        </c:ser>
        <c:ser>
          <c:idx val="0"/>
          <c:order val="0"/>
          <c:spPr>
            <a:ln w="28575">
              <a:noFill/>
            </a:ln>
          </c:spPr>
          <c:xVal>
            <c:numRef>
              <c:f>Sheet1!$E$3:$E$9</c:f>
              <c:numCache>
                <c:formatCode>0.00</c:formatCode>
                <c:ptCount val="7"/>
                <c:pt idx="0">
                  <c:v>2.8</c:v>
                </c:pt>
                <c:pt idx="1">
                  <c:v>3.0153846153846158</c:v>
                </c:pt>
                <c:pt idx="2">
                  <c:v>0.94117647058823528</c:v>
                </c:pt>
                <c:pt idx="3">
                  <c:v>2.5066666666666668</c:v>
                </c:pt>
                <c:pt idx="4">
                  <c:v>2.0810810810810811</c:v>
                </c:pt>
                <c:pt idx="5">
                  <c:v>2.5176470588235293</c:v>
                </c:pt>
                <c:pt idx="6">
                  <c:v>1.3571428571428572</c:v>
                </c:pt>
              </c:numCache>
            </c:numRef>
          </c:xVal>
          <c:yVal>
            <c:numRef>
              <c:f>Sheet1!$K$3:$K$9</c:f>
              <c:numCache>
                <c:formatCode>0.00%</c:formatCode>
                <c:ptCount val="7"/>
                <c:pt idx="0">
                  <c:v>9.9052519344877688E-4</c:v>
                </c:pt>
                <c:pt idx="1">
                  <c:v>3.1169007619877842E-3</c:v>
                </c:pt>
                <c:pt idx="2">
                  <c:v>0.12565993579199852</c:v>
                </c:pt>
                <c:pt idx="3">
                  <c:v>2.7638326416612458E-5</c:v>
                </c:pt>
                <c:pt idx="4">
                  <c:v>4.6326185814125065E-3</c:v>
                </c:pt>
                <c:pt idx="5">
                  <c:v>1.4425105193227594E-5</c:v>
                </c:pt>
                <c:pt idx="6">
                  <c:v>4.7604164745459254E-2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295232"/>
        <c:axId val="121297152"/>
      </c:scatterChart>
      <c:valAx>
        <c:axId val="121295232"/>
        <c:scaling>
          <c:orientation val="minMax"/>
          <c:max val="3.5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h/r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121297152"/>
        <c:crosses val="autoZero"/>
        <c:crossBetween val="midCat"/>
      </c:valAx>
      <c:valAx>
        <c:axId val="12129715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Waste</a:t>
                </a:r>
              </a:p>
            </c:rich>
          </c:tx>
          <c:overlay val="0"/>
        </c:title>
        <c:numFmt formatCode="0.00%" sourceLinked="1"/>
        <c:majorTickMark val="none"/>
        <c:minorTickMark val="none"/>
        <c:tickLblPos val="nextTo"/>
        <c:crossAx val="12129523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E801FA-8970-4F07-BFA5-0F4ACD95FB3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1EC9A82-A291-4990-B42F-3ABE031251BC}">
      <dgm:prSet phldrT="[Text]"/>
      <dgm:spPr/>
      <dgm:t>
        <a:bodyPr/>
        <a:lstStyle/>
        <a:p>
          <a:r>
            <a:rPr lang="en-GB" dirty="0" smtClean="0"/>
            <a:t>maths sciences</a:t>
          </a:r>
          <a:endParaRPr lang="en-GB" dirty="0"/>
        </a:p>
      </dgm:t>
    </dgm:pt>
    <dgm:pt modelId="{A475DFBC-5074-4638-A041-F0EC165666E3}" type="parTrans" cxnId="{FB80C44B-44F4-4302-ABE3-FACD7A732C19}">
      <dgm:prSet/>
      <dgm:spPr/>
      <dgm:t>
        <a:bodyPr/>
        <a:lstStyle/>
        <a:p>
          <a:endParaRPr lang="en-GB"/>
        </a:p>
      </dgm:t>
    </dgm:pt>
    <dgm:pt modelId="{7EDEEC19-CBC7-4568-BC8F-D1DDE4E72CCB}" type="sibTrans" cxnId="{FB80C44B-44F4-4302-ABE3-FACD7A732C19}">
      <dgm:prSet/>
      <dgm:spPr/>
      <dgm:t>
        <a:bodyPr/>
        <a:lstStyle/>
        <a:p>
          <a:endParaRPr lang="en-GB"/>
        </a:p>
      </dgm:t>
    </dgm:pt>
    <dgm:pt modelId="{85196088-26B5-487B-BE64-D045A6E5A684}">
      <dgm:prSet phldrT="[Text]"/>
      <dgm:spPr/>
      <dgm:t>
        <a:bodyPr/>
        <a:lstStyle/>
        <a:p>
          <a:r>
            <a:rPr lang="en-GB" dirty="0" smtClean="0"/>
            <a:t>robotics</a:t>
          </a:r>
          <a:endParaRPr lang="en-GB" dirty="0"/>
        </a:p>
      </dgm:t>
    </dgm:pt>
    <dgm:pt modelId="{12213675-493A-460E-B1B8-0DEBD4B366EE}" type="parTrans" cxnId="{803BC96D-52F2-420D-BC0E-0DDDBD4E22FD}">
      <dgm:prSet/>
      <dgm:spPr/>
      <dgm:t>
        <a:bodyPr/>
        <a:lstStyle/>
        <a:p>
          <a:endParaRPr lang="en-GB"/>
        </a:p>
      </dgm:t>
    </dgm:pt>
    <dgm:pt modelId="{5281C38B-F500-4AC1-9C8F-1B94B34D35D6}" type="sibTrans" cxnId="{803BC96D-52F2-420D-BC0E-0DDDBD4E22FD}">
      <dgm:prSet/>
      <dgm:spPr/>
      <dgm:t>
        <a:bodyPr/>
        <a:lstStyle/>
        <a:p>
          <a:endParaRPr lang="en-GB"/>
        </a:p>
      </dgm:t>
    </dgm:pt>
    <dgm:pt modelId="{C8605A82-2E63-4C7C-B508-4512848CFC17}">
      <dgm:prSet phldrT="[Text]"/>
      <dgm:spPr/>
      <dgm:t>
        <a:bodyPr/>
        <a:lstStyle/>
        <a:p>
          <a:r>
            <a:rPr lang="en-GB" dirty="0" smtClean="0"/>
            <a:t>mechanical</a:t>
          </a:r>
          <a:endParaRPr lang="en-GB" dirty="0"/>
        </a:p>
      </dgm:t>
    </dgm:pt>
    <dgm:pt modelId="{7F9DE1AE-48CB-4BD3-87B8-F8835D0D6D62}" type="parTrans" cxnId="{7FBEC577-C12D-44B6-97A8-83B4294D671E}">
      <dgm:prSet/>
      <dgm:spPr/>
      <dgm:t>
        <a:bodyPr/>
        <a:lstStyle/>
        <a:p>
          <a:endParaRPr lang="en-GB"/>
        </a:p>
      </dgm:t>
    </dgm:pt>
    <dgm:pt modelId="{930C96F9-0C56-4DF6-93B7-CC601CAB7643}" type="sibTrans" cxnId="{7FBEC577-C12D-44B6-97A8-83B4294D671E}">
      <dgm:prSet/>
      <dgm:spPr/>
      <dgm:t>
        <a:bodyPr/>
        <a:lstStyle/>
        <a:p>
          <a:endParaRPr lang="en-GB"/>
        </a:p>
      </dgm:t>
    </dgm:pt>
    <dgm:pt modelId="{D0B0ECAB-32C5-4E3A-B757-A87D1165AA59}">
      <dgm:prSet phldrT="[Text]"/>
      <dgm:spPr/>
      <dgm:t>
        <a:bodyPr/>
        <a:lstStyle/>
        <a:p>
          <a:r>
            <a:rPr lang="en-GB" dirty="0" smtClean="0"/>
            <a:t>aerospace</a:t>
          </a:r>
          <a:endParaRPr lang="en-GB" dirty="0"/>
        </a:p>
      </dgm:t>
    </dgm:pt>
    <dgm:pt modelId="{8F939C75-B8EF-4BE4-85BA-BF0BD2373A9E}" type="parTrans" cxnId="{C52AF633-BFFE-464A-81C2-5039B670AD08}">
      <dgm:prSet/>
      <dgm:spPr/>
      <dgm:t>
        <a:bodyPr/>
        <a:lstStyle/>
        <a:p>
          <a:endParaRPr lang="en-GB"/>
        </a:p>
      </dgm:t>
    </dgm:pt>
    <dgm:pt modelId="{3DFF6F56-A9FD-4E4A-9AC2-02C6FE33E96F}" type="sibTrans" cxnId="{C52AF633-BFFE-464A-81C2-5039B670AD08}">
      <dgm:prSet/>
      <dgm:spPr/>
      <dgm:t>
        <a:bodyPr/>
        <a:lstStyle/>
        <a:p>
          <a:endParaRPr lang="en-GB"/>
        </a:p>
      </dgm:t>
    </dgm:pt>
    <dgm:pt modelId="{2FAFFE85-B0C7-4D04-8411-36C62C60FDCB}">
      <dgm:prSet phldrT="[Text]"/>
      <dgm:spPr/>
      <dgm:t>
        <a:bodyPr/>
        <a:lstStyle/>
        <a:p>
          <a:r>
            <a:rPr lang="en-GB" dirty="0" smtClean="0"/>
            <a:t>automotive</a:t>
          </a:r>
          <a:endParaRPr lang="en-GB" dirty="0"/>
        </a:p>
      </dgm:t>
    </dgm:pt>
    <dgm:pt modelId="{A408E19F-F369-4265-81B1-3D50E00C2773}" type="parTrans" cxnId="{4C8021F6-3557-45E9-A384-E9C888A5ADFF}">
      <dgm:prSet/>
      <dgm:spPr/>
      <dgm:t>
        <a:bodyPr/>
        <a:lstStyle/>
        <a:p>
          <a:endParaRPr lang="en-GB"/>
        </a:p>
      </dgm:t>
    </dgm:pt>
    <dgm:pt modelId="{C8EFA1D6-A154-4D63-A086-5194D255F05D}" type="sibTrans" cxnId="{4C8021F6-3557-45E9-A384-E9C888A5ADFF}">
      <dgm:prSet/>
      <dgm:spPr/>
      <dgm:t>
        <a:bodyPr/>
        <a:lstStyle/>
        <a:p>
          <a:endParaRPr lang="en-GB"/>
        </a:p>
      </dgm:t>
    </dgm:pt>
    <dgm:pt modelId="{A6274BF1-66C6-4968-B802-2D230B667D24}">
      <dgm:prSet phldrT="[Text]"/>
      <dgm:spPr/>
      <dgm:t>
        <a:bodyPr/>
        <a:lstStyle/>
        <a:p>
          <a:r>
            <a:rPr lang="en-GB" dirty="0" smtClean="0"/>
            <a:t>electronics</a:t>
          </a:r>
          <a:endParaRPr lang="en-GB" dirty="0"/>
        </a:p>
      </dgm:t>
    </dgm:pt>
    <dgm:pt modelId="{B2DE97D7-AB42-4E20-A463-1BD6D600854B}" type="parTrans" cxnId="{16E6D94F-D3A8-4A41-B707-547894E51719}">
      <dgm:prSet/>
      <dgm:spPr/>
      <dgm:t>
        <a:bodyPr/>
        <a:lstStyle/>
        <a:p>
          <a:endParaRPr lang="en-GB"/>
        </a:p>
      </dgm:t>
    </dgm:pt>
    <dgm:pt modelId="{E5AA8834-FC8E-4720-B007-4C3B0B9305D2}" type="sibTrans" cxnId="{16E6D94F-D3A8-4A41-B707-547894E51719}">
      <dgm:prSet/>
      <dgm:spPr/>
      <dgm:t>
        <a:bodyPr/>
        <a:lstStyle/>
        <a:p>
          <a:endParaRPr lang="en-GB"/>
        </a:p>
      </dgm:t>
    </dgm:pt>
    <dgm:pt modelId="{0FA96105-B1B1-4117-8EF8-184D5EC6B808}" type="pres">
      <dgm:prSet presAssocID="{21E801FA-8970-4F07-BFA5-0F4ACD95FB3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96160FC-29B1-4455-9403-5452A0AF6A64}" type="pres">
      <dgm:prSet presAssocID="{31EC9A82-A291-4990-B42F-3ABE031251B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7B57AA-CEA4-487C-A111-2DB76AA0113F}" type="pres">
      <dgm:prSet presAssocID="{7EDEEC19-CBC7-4568-BC8F-D1DDE4E72CCB}" presName="sibTrans" presStyleCnt="0"/>
      <dgm:spPr/>
    </dgm:pt>
    <dgm:pt modelId="{A2C7333D-345F-40A3-B388-E3FB28F284E6}" type="pres">
      <dgm:prSet presAssocID="{85196088-26B5-487B-BE64-D045A6E5A68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719E5F-445B-4AFB-BB1A-7D47297584EC}" type="pres">
      <dgm:prSet presAssocID="{5281C38B-F500-4AC1-9C8F-1B94B34D35D6}" presName="sibTrans" presStyleCnt="0"/>
      <dgm:spPr/>
    </dgm:pt>
    <dgm:pt modelId="{64826E1D-E495-4CA1-B94C-DA7F2C52ED5A}" type="pres">
      <dgm:prSet presAssocID="{C8605A82-2E63-4C7C-B508-4512848CFC1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13A9149-B794-4047-BC8F-9466E49C0B3F}" type="pres">
      <dgm:prSet presAssocID="{930C96F9-0C56-4DF6-93B7-CC601CAB7643}" presName="sibTrans" presStyleCnt="0"/>
      <dgm:spPr/>
    </dgm:pt>
    <dgm:pt modelId="{688AFFDC-0482-4E11-80B7-B95E26676783}" type="pres">
      <dgm:prSet presAssocID="{D0B0ECAB-32C5-4E3A-B757-A87D1165AA5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BE389C-C9EB-4F27-9850-D69270F2BDAA}" type="pres">
      <dgm:prSet presAssocID="{3DFF6F56-A9FD-4E4A-9AC2-02C6FE33E96F}" presName="sibTrans" presStyleCnt="0"/>
      <dgm:spPr/>
    </dgm:pt>
    <dgm:pt modelId="{8D73D35D-55D5-48B7-8DBC-119CA343EAD7}" type="pres">
      <dgm:prSet presAssocID="{2FAFFE85-B0C7-4D04-8411-36C62C60FDC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0B3E34-5BEB-435E-AFF5-7653BA22C2A0}" type="pres">
      <dgm:prSet presAssocID="{C8EFA1D6-A154-4D63-A086-5194D255F05D}" presName="sibTrans" presStyleCnt="0"/>
      <dgm:spPr/>
    </dgm:pt>
    <dgm:pt modelId="{9F6B2403-95D0-4514-B699-D504FE0462F9}" type="pres">
      <dgm:prSet presAssocID="{A6274BF1-66C6-4968-B802-2D230B667D24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52AF633-BFFE-464A-81C2-5039B670AD08}" srcId="{21E801FA-8970-4F07-BFA5-0F4ACD95FB3F}" destId="{D0B0ECAB-32C5-4E3A-B757-A87D1165AA59}" srcOrd="3" destOrd="0" parTransId="{8F939C75-B8EF-4BE4-85BA-BF0BD2373A9E}" sibTransId="{3DFF6F56-A9FD-4E4A-9AC2-02C6FE33E96F}"/>
    <dgm:cxn modelId="{7D3235B0-CBC8-48FB-A84E-8FFA44AC4B89}" type="presOf" srcId="{31EC9A82-A291-4990-B42F-3ABE031251BC}" destId="{A96160FC-29B1-4455-9403-5452A0AF6A64}" srcOrd="0" destOrd="0" presId="urn:microsoft.com/office/officeart/2005/8/layout/default"/>
    <dgm:cxn modelId="{16E6D94F-D3A8-4A41-B707-547894E51719}" srcId="{21E801FA-8970-4F07-BFA5-0F4ACD95FB3F}" destId="{A6274BF1-66C6-4968-B802-2D230B667D24}" srcOrd="5" destOrd="0" parTransId="{B2DE97D7-AB42-4E20-A463-1BD6D600854B}" sibTransId="{E5AA8834-FC8E-4720-B007-4C3B0B9305D2}"/>
    <dgm:cxn modelId="{AEFE8C92-27E6-46FB-B13A-28B2AB4A30AD}" type="presOf" srcId="{21E801FA-8970-4F07-BFA5-0F4ACD95FB3F}" destId="{0FA96105-B1B1-4117-8EF8-184D5EC6B808}" srcOrd="0" destOrd="0" presId="urn:microsoft.com/office/officeart/2005/8/layout/default"/>
    <dgm:cxn modelId="{12FAF878-2B54-4C77-B115-8DAEBAB53456}" type="presOf" srcId="{C8605A82-2E63-4C7C-B508-4512848CFC17}" destId="{64826E1D-E495-4CA1-B94C-DA7F2C52ED5A}" srcOrd="0" destOrd="0" presId="urn:microsoft.com/office/officeart/2005/8/layout/default"/>
    <dgm:cxn modelId="{86F77CA7-D1DE-48E5-BE18-DFC259C3C09C}" type="presOf" srcId="{D0B0ECAB-32C5-4E3A-B757-A87D1165AA59}" destId="{688AFFDC-0482-4E11-80B7-B95E26676783}" srcOrd="0" destOrd="0" presId="urn:microsoft.com/office/officeart/2005/8/layout/default"/>
    <dgm:cxn modelId="{656355CE-C06C-4478-91AD-B449D2F3FABD}" type="presOf" srcId="{A6274BF1-66C6-4968-B802-2D230B667D24}" destId="{9F6B2403-95D0-4514-B699-D504FE0462F9}" srcOrd="0" destOrd="0" presId="urn:microsoft.com/office/officeart/2005/8/layout/default"/>
    <dgm:cxn modelId="{EF8277E2-3925-4680-B74A-DD20759ADA46}" type="presOf" srcId="{2FAFFE85-B0C7-4D04-8411-36C62C60FDCB}" destId="{8D73D35D-55D5-48B7-8DBC-119CA343EAD7}" srcOrd="0" destOrd="0" presId="urn:microsoft.com/office/officeart/2005/8/layout/default"/>
    <dgm:cxn modelId="{7FBEC577-C12D-44B6-97A8-83B4294D671E}" srcId="{21E801FA-8970-4F07-BFA5-0F4ACD95FB3F}" destId="{C8605A82-2E63-4C7C-B508-4512848CFC17}" srcOrd="2" destOrd="0" parTransId="{7F9DE1AE-48CB-4BD3-87B8-F8835D0D6D62}" sibTransId="{930C96F9-0C56-4DF6-93B7-CC601CAB7643}"/>
    <dgm:cxn modelId="{AFD44219-112F-4E3E-BED7-48E34ABE80C5}" type="presOf" srcId="{85196088-26B5-487B-BE64-D045A6E5A684}" destId="{A2C7333D-345F-40A3-B388-E3FB28F284E6}" srcOrd="0" destOrd="0" presId="urn:microsoft.com/office/officeart/2005/8/layout/default"/>
    <dgm:cxn modelId="{FB80C44B-44F4-4302-ABE3-FACD7A732C19}" srcId="{21E801FA-8970-4F07-BFA5-0F4ACD95FB3F}" destId="{31EC9A82-A291-4990-B42F-3ABE031251BC}" srcOrd="0" destOrd="0" parTransId="{A475DFBC-5074-4638-A041-F0EC165666E3}" sibTransId="{7EDEEC19-CBC7-4568-BC8F-D1DDE4E72CCB}"/>
    <dgm:cxn modelId="{803BC96D-52F2-420D-BC0E-0DDDBD4E22FD}" srcId="{21E801FA-8970-4F07-BFA5-0F4ACD95FB3F}" destId="{85196088-26B5-487B-BE64-D045A6E5A684}" srcOrd="1" destOrd="0" parTransId="{12213675-493A-460E-B1B8-0DEBD4B366EE}" sibTransId="{5281C38B-F500-4AC1-9C8F-1B94B34D35D6}"/>
    <dgm:cxn modelId="{4C8021F6-3557-45E9-A384-E9C888A5ADFF}" srcId="{21E801FA-8970-4F07-BFA5-0F4ACD95FB3F}" destId="{2FAFFE85-B0C7-4D04-8411-36C62C60FDCB}" srcOrd="4" destOrd="0" parTransId="{A408E19F-F369-4265-81B1-3D50E00C2773}" sibTransId="{C8EFA1D6-A154-4D63-A086-5194D255F05D}"/>
    <dgm:cxn modelId="{189C8B3B-39B4-4CDE-9318-948B7197502F}" type="presParOf" srcId="{0FA96105-B1B1-4117-8EF8-184D5EC6B808}" destId="{A96160FC-29B1-4455-9403-5452A0AF6A64}" srcOrd="0" destOrd="0" presId="urn:microsoft.com/office/officeart/2005/8/layout/default"/>
    <dgm:cxn modelId="{07D1FFB9-3C08-4C95-A33E-6E00CBF59002}" type="presParOf" srcId="{0FA96105-B1B1-4117-8EF8-184D5EC6B808}" destId="{B77B57AA-CEA4-487C-A111-2DB76AA0113F}" srcOrd="1" destOrd="0" presId="urn:microsoft.com/office/officeart/2005/8/layout/default"/>
    <dgm:cxn modelId="{57818380-A3D7-47FA-A6D6-0C43EB2A3A1F}" type="presParOf" srcId="{0FA96105-B1B1-4117-8EF8-184D5EC6B808}" destId="{A2C7333D-345F-40A3-B388-E3FB28F284E6}" srcOrd="2" destOrd="0" presId="urn:microsoft.com/office/officeart/2005/8/layout/default"/>
    <dgm:cxn modelId="{A0EDC1D7-26DE-4FD2-AEF1-5F813EAEE27A}" type="presParOf" srcId="{0FA96105-B1B1-4117-8EF8-184D5EC6B808}" destId="{D4719E5F-445B-4AFB-BB1A-7D47297584EC}" srcOrd="3" destOrd="0" presId="urn:microsoft.com/office/officeart/2005/8/layout/default"/>
    <dgm:cxn modelId="{4EAAB19C-2552-4F2C-9C0E-2D86F05FF182}" type="presParOf" srcId="{0FA96105-B1B1-4117-8EF8-184D5EC6B808}" destId="{64826E1D-E495-4CA1-B94C-DA7F2C52ED5A}" srcOrd="4" destOrd="0" presId="urn:microsoft.com/office/officeart/2005/8/layout/default"/>
    <dgm:cxn modelId="{5CE6D17B-B249-4B4B-B72C-3C3E432A2D15}" type="presParOf" srcId="{0FA96105-B1B1-4117-8EF8-184D5EC6B808}" destId="{413A9149-B794-4047-BC8F-9466E49C0B3F}" srcOrd="5" destOrd="0" presId="urn:microsoft.com/office/officeart/2005/8/layout/default"/>
    <dgm:cxn modelId="{45F5154F-4ECB-48B9-AEFA-1D6599912B9E}" type="presParOf" srcId="{0FA96105-B1B1-4117-8EF8-184D5EC6B808}" destId="{688AFFDC-0482-4E11-80B7-B95E26676783}" srcOrd="6" destOrd="0" presId="urn:microsoft.com/office/officeart/2005/8/layout/default"/>
    <dgm:cxn modelId="{6B91DA78-93A2-4D69-B870-63DB891F3968}" type="presParOf" srcId="{0FA96105-B1B1-4117-8EF8-184D5EC6B808}" destId="{11BE389C-C9EB-4F27-9850-D69270F2BDAA}" srcOrd="7" destOrd="0" presId="urn:microsoft.com/office/officeart/2005/8/layout/default"/>
    <dgm:cxn modelId="{5B1DFBDE-42CA-4B91-BFBF-192FA9C9EE48}" type="presParOf" srcId="{0FA96105-B1B1-4117-8EF8-184D5EC6B808}" destId="{8D73D35D-55D5-48B7-8DBC-119CA343EAD7}" srcOrd="8" destOrd="0" presId="urn:microsoft.com/office/officeart/2005/8/layout/default"/>
    <dgm:cxn modelId="{D9B348B8-6C27-40E5-BAF1-422470D2D36F}" type="presParOf" srcId="{0FA96105-B1B1-4117-8EF8-184D5EC6B808}" destId="{2A0B3E34-5BEB-435E-AFF5-7653BA22C2A0}" srcOrd="9" destOrd="0" presId="urn:microsoft.com/office/officeart/2005/8/layout/default"/>
    <dgm:cxn modelId="{19F34908-C484-4054-8D8B-F2343F6704B9}" type="presParOf" srcId="{0FA96105-B1B1-4117-8EF8-184D5EC6B808}" destId="{9F6B2403-95D0-4514-B699-D504FE0462F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87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resentation title slide">
    <p:bg>
      <p:bgPr>
        <a:solidFill>
          <a:srgbClr val="1C9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-1588"/>
            <a:ext cx="2166937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1919288" y="1989138"/>
            <a:ext cx="0" cy="36576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325600" y="1886400"/>
            <a:ext cx="6062750" cy="37748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1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40800" y="1972800"/>
            <a:ext cx="1219139" cy="35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640800" y="2332800"/>
            <a:ext cx="1219139" cy="53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640800" y="2876400"/>
            <a:ext cx="1219139" cy="6953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41268" y="5503482"/>
            <a:ext cx="1219139" cy="229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226853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1890713"/>
            <a:ext cx="6515621" cy="13661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4221163"/>
            <a:ext cx="6515620" cy="603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5060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89700"/>
            <a:ext cx="6515621" cy="65106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00113" y="1773238"/>
            <a:ext cx="6551612" cy="4608512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rgbClr val="16818D"/>
              </a:buCl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91223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346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00113" y="1700213"/>
            <a:ext cx="6551612" cy="4465637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rgbClr val="16818D"/>
              </a:buClr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+mj-lt"/>
              <a:buAutoNum type="romanL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3431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9527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606882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362276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Bullet Point</a:t>
            </a:r>
          </a:p>
          <a:p>
            <a:pPr lvl="2"/>
            <a:r>
              <a:rPr lang="en-US" dirty="0" smtClean="0"/>
              <a:t>Third Bullet Point</a:t>
            </a:r>
          </a:p>
          <a:p>
            <a:pPr lvl="3"/>
            <a:endParaRPr lang="en-US" dirty="0" smtClean="0"/>
          </a:p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7645515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2" y="692696"/>
            <a:ext cx="6481464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16818D"/>
              </a:buClr>
              <a:buFont typeface="+mj-lt"/>
              <a:buAutoNum type="romanLcPeriod"/>
              <a:defRPr sz="14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16818D"/>
              </a:buClr>
              <a:buFont typeface="+mj-lt"/>
              <a:buAutoNum type="romanLcPeriod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177651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 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1"/>
          </p:nvPr>
        </p:nvSpPr>
        <p:spPr>
          <a:xfrm>
            <a:off x="899592" y="1554760"/>
            <a:ext cx="6515620" cy="453806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753494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column text sty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284663" y="1628799"/>
            <a:ext cx="3816350" cy="446402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2861172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906811"/>
            <a:ext cx="9144000" cy="595119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060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552727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118225" y="1461052"/>
            <a:ext cx="3025775" cy="539694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1461052"/>
            <a:ext cx="3024188" cy="53969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59113" y="1461053"/>
            <a:ext cx="3020316" cy="265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059113" y="4149725"/>
            <a:ext cx="3020316" cy="27082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19801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332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4" pos="3833" userDrawn="1">
          <p15:clr>
            <a:srgbClr val="FBAE40"/>
          </p15:clr>
        </p15:guide>
        <p15:guide id="5" orient="horz" pos="2614" userDrawn="1">
          <p15:clr>
            <a:srgbClr val="FBAE40"/>
          </p15:clr>
        </p15:guide>
        <p15:guide id="6" pos="1906" userDrawn="1">
          <p15:clr>
            <a:srgbClr val="FBAE40"/>
          </p15:clr>
        </p15:guide>
        <p15:guide id="8" pos="1927" userDrawn="1">
          <p15:clr>
            <a:srgbClr val="FBAE40"/>
          </p15:clr>
        </p15:guide>
        <p15:guide id="9" pos="3854" userDrawn="1">
          <p15:clr>
            <a:srgbClr val="FBAE40"/>
          </p15:clr>
        </p15:guide>
        <p15:guide id="10" orient="horz" pos="259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624735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041650" y="1461052"/>
            <a:ext cx="3043238" cy="53969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21400" y="1461053"/>
            <a:ext cx="3022599" cy="265057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21400" y="4146550"/>
            <a:ext cx="3022600" cy="2711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58065" y="1461052"/>
            <a:ext cx="238574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6145381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3856" userDrawn="1">
          <p15:clr>
            <a:srgbClr val="FBAE40"/>
          </p15:clr>
        </p15:guide>
        <p15:guide id="4" pos="3833" userDrawn="1">
          <p15:clr>
            <a:srgbClr val="FBAE40"/>
          </p15:clr>
        </p15:guide>
        <p15:guide id="6" orient="horz" pos="2590" userDrawn="1">
          <p15:clr>
            <a:srgbClr val="FBAE40"/>
          </p15:clr>
        </p15:guide>
        <p15:guide id="7" orient="horz" pos="261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042988" y="1916832"/>
            <a:ext cx="7058025" cy="35283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1pPr>
            <a:lvl2pPr marL="6096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2pPr>
            <a:lvl3pPr marL="12192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3pPr>
            <a:lvl4pPr marL="18288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4pPr>
            <a:lvl5pPr marL="24384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042988" y="5661025"/>
            <a:ext cx="7058025" cy="119697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06941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5403" y="2852936"/>
            <a:ext cx="4283969" cy="259228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9600"/>
              </a:lnSpc>
              <a:buNone/>
              <a:defRPr sz="13000" b="0" i="0" baseline="0">
                <a:solidFill>
                  <a:srgbClr val="16818D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096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12192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8288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24384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GB" dirty="0" smtClean="0"/>
              <a:t>100%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715395" y="2870014"/>
            <a:ext cx="3601021" cy="25752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1pPr>
            <a:lvl2pPr marL="6096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2pPr>
            <a:lvl3pPr marL="12192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3pPr>
            <a:lvl4pPr marL="18288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4pPr>
            <a:lvl5pPr marL="24384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970980" y="5661025"/>
            <a:ext cx="7129412" cy="64829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73426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84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presentation title slide">
    <p:bg>
      <p:bgPr>
        <a:solidFill>
          <a:srgbClr val="1C9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-1588"/>
            <a:ext cx="2166937" cy="108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1919288" y="1989138"/>
            <a:ext cx="0" cy="36576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2325600" y="1886400"/>
            <a:ext cx="6062750" cy="377484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1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640800" y="1972800"/>
            <a:ext cx="1219139" cy="3587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640800" y="2332800"/>
            <a:ext cx="1219139" cy="536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640800" y="2876400"/>
            <a:ext cx="1219139" cy="6953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1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641268" y="5503482"/>
            <a:ext cx="1219139" cy="2297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buFontTx/>
              <a:buNone/>
              <a:defRPr sz="1100" b="0" i="0">
                <a:solidFill>
                  <a:schemeClr val="bg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226853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 an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1890713"/>
            <a:ext cx="6515621" cy="13661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800"/>
              </a:lnSpc>
              <a:spcBef>
                <a:spcPts val="0"/>
              </a:spcBef>
              <a:buFontTx/>
              <a:buNone/>
              <a:defRPr sz="44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4221163"/>
            <a:ext cx="6515620" cy="603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50603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ain headings, text and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346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00113" y="1700213"/>
            <a:ext cx="6551612" cy="4465637"/>
          </a:xfrm>
          <a:prstGeom prst="rect">
            <a:avLst/>
          </a:prstGeom>
        </p:spPr>
        <p:txBody>
          <a:bodyPr/>
          <a:lstStyle>
            <a:lvl1pPr marL="266700" indent="-266700">
              <a:buClr>
                <a:srgbClr val="16818D"/>
              </a:buClr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+mj-lt"/>
              <a:buAutoNum type="romanL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3431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9527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6068825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 tex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3622766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 text sty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Bullet Point</a:t>
            </a:r>
          </a:p>
          <a:p>
            <a:pPr lvl="2"/>
            <a:r>
              <a:rPr lang="en-US" dirty="0" smtClean="0"/>
              <a:t>Third Bullet Point</a:t>
            </a:r>
          </a:p>
          <a:p>
            <a:pPr lvl="3"/>
            <a:endParaRPr lang="en-US" dirty="0" smtClean="0"/>
          </a:p>
          <a:p>
            <a:pPr lvl="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976455156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 text style with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2" y="692696"/>
            <a:ext cx="6481464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16818D"/>
              </a:buClr>
              <a:buFont typeface="+mj-lt"/>
              <a:buAutoNum type="romanLcPeriod"/>
              <a:defRPr sz="1400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  <a:p>
            <a:pPr lvl="3"/>
            <a:endParaRPr lang="en-GB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+mj-lt"/>
              <a:buAutoNum type="arabicPeriod"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  <a:lvl2pPr marL="541338" indent="-274638">
              <a:buClr>
                <a:srgbClr val="16818D"/>
              </a:buClr>
              <a:buFont typeface="+mj-lt"/>
              <a:buAutoNum type="romanLcPeriod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Number Position Number 2</a:t>
            </a:r>
          </a:p>
          <a:p>
            <a:pPr lvl="2"/>
            <a:r>
              <a:rPr lang="en-GB" dirty="0" smtClean="0"/>
              <a:t>Number Position Number 3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1776518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 and graph 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1"/>
          </p:nvPr>
        </p:nvSpPr>
        <p:spPr>
          <a:xfrm>
            <a:off x="899592" y="1554760"/>
            <a:ext cx="6515620" cy="453806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7534947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rrow column text sty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Tahoma"/>
                <a:ea typeface="Tahoma"/>
                <a:cs typeface="Tahom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6515621" cy="6460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4000" b="0" i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284663" y="1628799"/>
            <a:ext cx="3816350" cy="446402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28611724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906811"/>
            <a:ext cx="9144000" cy="595119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0606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552727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118225" y="1461052"/>
            <a:ext cx="3025775" cy="539694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1461052"/>
            <a:ext cx="3024188" cy="53969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059113" y="1461053"/>
            <a:ext cx="3020316" cy="26505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059113" y="4149725"/>
            <a:ext cx="3020316" cy="27082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19801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332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4" pos="3833" userDrawn="1">
          <p15:clr>
            <a:srgbClr val="FBAE40"/>
          </p15:clr>
        </p15:guide>
        <p15:guide id="5" orient="horz" pos="2614" userDrawn="1">
          <p15:clr>
            <a:srgbClr val="FBAE40"/>
          </p15:clr>
        </p15:guide>
        <p15:guide id="6" pos="1906" userDrawn="1">
          <p15:clr>
            <a:srgbClr val="FBAE40"/>
          </p15:clr>
        </p15:guide>
        <p15:guide id="8" pos="1927" userDrawn="1">
          <p15:clr>
            <a:srgbClr val="FBAE40"/>
          </p15:clr>
        </p15:guide>
        <p15:guide id="9" pos="3854" userDrawn="1">
          <p15:clr>
            <a:srgbClr val="FBAE40"/>
          </p15:clr>
        </p15:guide>
        <p15:guide id="10" orient="horz" pos="259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7545" y="444420"/>
            <a:ext cx="6624735" cy="6083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200"/>
              </a:lnSpc>
              <a:buFontTx/>
              <a:buNone/>
              <a:defRPr sz="3200" b="0" i="0" baseline="0">
                <a:solidFill>
                  <a:srgbClr val="16818D"/>
                </a:solidFill>
                <a:latin typeface="Georgia"/>
                <a:ea typeface="Georgia"/>
                <a:cs typeface="Georgia"/>
              </a:defRPr>
            </a:lvl1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041650" y="1461052"/>
            <a:ext cx="3043238" cy="53969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21400" y="1461053"/>
            <a:ext cx="3022599" cy="265057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21400" y="4146550"/>
            <a:ext cx="3022600" cy="2711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58065" y="1461052"/>
            <a:ext cx="238574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16818D"/>
              </a:buClr>
              <a:buSzTx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16818D"/>
              </a:buClr>
              <a:buFont typeface="Courier New" panose="02070309020205020404" pitchFamily="49" charset="0"/>
              <a:buChar char="o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16818D"/>
              </a:buClr>
              <a:buFont typeface="Arial" panose="020B0604020202020204" pitchFamily="34" charset="0"/>
              <a:buChar char="̶"/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 dirty="0" smtClean="0"/>
              <a:t>Click to add text</a:t>
            </a:r>
          </a:p>
          <a:p>
            <a:pPr lvl="1"/>
            <a:r>
              <a:rPr lang="en-GB" dirty="0" smtClean="0"/>
              <a:t>Second Bullet Point</a:t>
            </a:r>
          </a:p>
          <a:p>
            <a:pPr lvl="2"/>
            <a:r>
              <a:rPr lang="en-GB" dirty="0" smtClean="0"/>
              <a:t>Third Bullet Point</a:t>
            </a:r>
          </a:p>
          <a:p>
            <a:pPr lvl="3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6145381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3856" userDrawn="1">
          <p15:clr>
            <a:srgbClr val="FBAE40"/>
          </p15:clr>
        </p15:guide>
        <p15:guide id="4" pos="3833" userDrawn="1">
          <p15:clr>
            <a:srgbClr val="FBAE40"/>
          </p15:clr>
        </p15:guide>
        <p15:guide id="6" orient="horz" pos="2590" userDrawn="1">
          <p15:clr>
            <a:srgbClr val="FBAE40"/>
          </p15:clr>
        </p15:guide>
        <p15:guide id="7" orient="horz" pos="261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042988" y="1916832"/>
            <a:ext cx="7058025" cy="35283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1pPr>
            <a:lvl2pPr marL="6096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2pPr>
            <a:lvl3pPr marL="12192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3pPr>
            <a:lvl4pPr marL="18288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4pPr>
            <a:lvl5pPr marL="2438400" indent="0">
              <a:lnSpc>
                <a:spcPts val="3600"/>
              </a:lnSpc>
              <a:buNone/>
              <a:defRPr sz="2800" b="0" i="1" baseline="0">
                <a:solidFill>
                  <a:srgbClr val="16818D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042988" y="5661025"/>
            <a:ext cx="7058025" cy="119697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800"/>
              </a:lnSpc>
              <a:buNone/>
              <a:defRPr sz="12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06941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5403" y="2852936"/>
            <a:ext cx="4283969" cy="259228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9600"/>
              </a:lnSpc>
              <a:buNone/>
              <a:defRPr sz="13000" b="0" i="0" baseline="0">
                <a:solidFill>
                  <a:srgbClr val="16818D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6096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12192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8288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24384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GB" dirty="0" smtClean="0"/>
              <a:t>100%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4715395" y="2870014"/>
            <a:ext cx="3601021" cy="25752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1pPr>
            <a:lvl2pPr marL="6096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2pPr>
            <a:lvl3pPr marL="12192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3pPr>
            <a:lvl4pPr marL="18288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4pPr>
            <a:lvl5pPr marL="2438400" indent="0" algn="l">
              <a:lnSpc>
                <a:spcPts val="2200"/>
              </a:lnSpc>
              <a:buNone/>
              <a:defRPr sz="1800" baseline="0">
                <a:solidFill>
                  <a:srgbClr val="16818D"/>
                </a:solidFill>
                <a:latin typeface="Georgi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970980" y="5661025"/>
            <a:ext cx="7129412" cy="64829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400"/>
              </a:lnSpc>
              <a:buNone/>
              <a:defRPr sz="10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73426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84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84568B-39B3-4E2C-86D0-A7EC6F6D5E72}" type="datetimeFigureOut">
              <a:rPr lang="en-GB" smtClean="0"/>
              <a:t>22/03/2018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8B0DBE-818A-4D5A-A982-0EF7DD90C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32934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  <p:sldLayoutId id="2147483988" r:id="rId15"/>
    <p:sldLayoutId id="2147483989" r:id="rId16"/>
    <p:sldLayoutId id="2147483991" r:id="rId17"/>
    <p:sldLayoutId id="2147483992" r:id="rId18"/>
    <p:sldLayoutId id="2147483993" r:id="rId19"/>
    <p:sldLayoutId id="2147483994" r:id="rId20"/>
    <p:sldLayoutId id="2147483995" r:id="rId21"/>
    <p:sldLayoutId id="2147483996" r:id="rId22"/>
    <p:sldLayoutId id="2147483997" r:id="rId23"/>
    <p:sldLayoutId id="2147483998" r:id="rId24"/>
    <p:sldLayoutId id="2147483999" r:id="rId25"/>
    <p:sldLayoutId id="2147484000" r:id="rId26"/>
    <p:sldLayoutId id="2147484001" r:id="rId27"/>
    <p:sldLayoutId id="2147484002" r:id="rId28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606425" rtl="0" eaLnBrk="0" fontAlgn="base" hangingPunct="0"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606425" rtl="0" eaLnBrk="0" fontAlgn="base" hangingPunct="0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609555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219110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828664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438218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54025" indent="-4540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87425" indent="-3778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7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08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04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0025" indent="-301625" algn="l" defTabSz="6064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datagenetics.com/blog/august12014/index.html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Placeholder 1"/>
          <p:cNvSpPr>
            <a:spLocks noGrp="1"/>
          </p:cNvSpPr>
          <p:nvPr>
            <p:ph type="body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 smtClean="0"/>
              <a:t>IMA Workshop </a:t>
            </a:r>
          </a:p>
          <a:p>
            <a:pPr eaLnBrk="1" hangingPunct="1">
              <a:spcBef>
                <a:spcPct val="0"/>
              </a:spcBef>
            </a:pPr>
            <a:r>
              <a:rPr lang="en-GB" sz="2800" dirty="0" smtClean="0"/>
              <a:t>New approaches to teaching mathematical sciences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800" dirty="0" smtClean="0">
                <a:ea typeface="ＭＳ Ｐゴシック" charset="-128"/>
              </a:rPr>
              <a:t>“towards a problem based-learning curriculum”</a:t>
            </a:r>
            <a:endParaRPr lang="en-GB" altLang="en-US" sz="2800" dirty="0">
              <a:ea typeface="ＭＳ Ｐゴシック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1000" dirty="0" smtClean="0"/>
              <a:t>Date 21</a:t>
            </a:r>
            <a:r>
              <a:rPr lang="en-US" sz="1000" baseline="30000" dirty="0" smtClean="0"/>
              <a:t>st</a:t>
            </a:r>
            <a:r>
              <a:rPr lang="en-US" sz="1000" dirty="0" smtClean="0"/>
              <a:t> March 2018</a:t>
            </a:r>
            <a:endParaRPr lang="en-US" sz="1000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2852936"/>
            <a:ext cx="13681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Kevin Golden</a:t>
            </a:r>
          </a:p>
          <a:p>
            <a:endParaRPr lang="en-GB" sz="1400" dirty="0">
              <a:solidFill>
                <a:schemeClr val="bg1"/>
              </a:solidFill>
            </a:endParaRPr>
          </a:p>
          <a:p>
            <a:r>
              <a:rPr lang="en-GB" sz="1400" dirty="0" smtClean="0">
                <a:solidFill>
                  <a:schemeClr val="bg1"/>
                </a:solidFill>
              </a:rPr>
              <a:t>Acting HOD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Engineering Design and Mathematics, UWE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466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Structure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41277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solidFill>
                  <a:srgbClr val="C00000"/>
                </a:solidFill>
              </a:rPr>
              <a:t>Some PBL / </a:t>
            </a:r>
            <a:r>
              <a:rPr lang="en-GB" sz="2400" dirty="0" err="1" smtClean="0">
                <a:solidFill>
                  <a:srgbClr val="C00000"/>
                </a:solidFill>
              </a:rPr>
              <a:t>PjBL</a:t>
            </a:r>
            <a:r>
              <a:rPr lang="en-GB" sz="2400" dirty="0" smtClean="0">
                <a:solidFill>
                  <a:srgbClr val="C00000"/>
                </a:solidFill>
              </a:rPr>
              <a:t> concepts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solidFill>
                  <a:srgbClr val="C00000"/>
                </a:solidFill>
              </a:rPr>
              <a:t>Integrated Learning Project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solidFill>
                  <a:srgbClr val="C00000"/>
                </a:solidFill>
              </a:rPr>
              <a:t>Field Work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dirty="0" smtClean="0">
                <a:solidFill>
                  <a:srgbClr val="C00000"/>
                </a:solidFill>
              </a:rPr>
              <a:t>Can this work for mathematical sciences?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150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76672"/>
            <a:ext cx="62646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C00000"/>
                </a:solidFill>
              </a:rPr>
              <a:t>EDM Integrated Learning Programme </a:t>
            </a:r>
            <a:endParaRPr lang="en-GB" sz="20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628800"/>
            <a:ext cx="8208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Curriculum change project for 2020 – 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Coincide with new accommodation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For Engineering disciplines and mathematical sciences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Mathematical sciences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Mechanical and automotive engineering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Electronic engineering and robotics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Aerospace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879249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124744"/>
            <a:ext cx="792088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Promote high level student engagement and achievement through design of our programmes and governance.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Integrate 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/>
              <a:t>Subject knowledge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/>
              <a:t>Academic Practice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/>
              <a:t>Professional Environment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/>
              <a:t>Personal Development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Prepare our graduates for a competitive environment – new technology – entrepreneurial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Delivery </a:t>
            </a:r>
            <a:r>
              <a:rPr lang="en-GB" dirty="0"/>
              <a:t>and assessment to based on programmatic </a:t>
            </a:r>
            <a:r>
              <a:rPr lang="en-GB" dirty="0" smtClean="0"/>
              <a:t>objectives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Provision </a:t>
            </a:r>
            <a:r>
              <a:rPr lang="en-GB" dirty="0"/>
              <a:t>to embed PBL </a:t>
            </a:r>
            <a:r>
              <a:rPr lang="en-GB" dirty="0" smtClean="0"/>
              <a:t>or </a:t>
            </a:r>
            <a:r>
              <a:rPr lang="en-GB" dirty="0" err="1" smtClean="0"/>
              <a:t>PjBL</a:t>
            </a:r>
            <a:r>
              <a:rPr lang="en-GB" dirty="0" smtClean="0"/>
              <a:t> principles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Student centred delivery, assessment and governance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Exploit the strengths of our industrial partners and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54868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What are we trying to achieve ?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4389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800" dirty="0" smtClean="0"/>
              <a:t>Some PBL concepts – taken from Aalborg (AAU)</a:t>
            </a:r>
            <a:endParaRPr lang="en-GB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99592" y="1845246"/>
            <a:ext cx="7776864" cy="3888010"/>
          </a:xfrm>
        </p:spPr>
        <p:txBody>
          <a:bodyPr/>
          <a:lstStyle/>
          <a:p>
            <a:r>
              <a:rPr lang="en-GB" dirty="0" smtClean="0"/>
              <a:t>PBL – </a:t>
            </a:r>
            <a:r>
              <a:rPr lang="en-GB" dirty="0" smtClean="0">
                <a:solidFill>
                  <a:schemeClr val="accent2"/>
                </a:solidFill>
              </a:rPr>
              <a:t>problem based learning          </a:t>
            </a:r>
            <a:r>
              <a:rPr lang="en-GB" dirty="0" err="1" smtClean="0"/>
              <a:t>PjBL</a:t>
            </a:r>
            <a:r>
              <a:rPr lang="en-GB" dirty="0" smtClean="0"/>
              <a:t> – </a:t>
            </a:r>
            <a:r>
              <a:rPr lang="en-GB" dirty="0" smtClean="0">
                <a:solidFill>
                  <a:schemeClr val="accent2"/>
                </a:solidFill>
              </a:rPr>
              <a:t>project based learning</a:t>
            </a:r>
          </a:p>
          <a:p>
            <a:endParaRPr lang="en-GB" dirty="0"/>
          </a:p>
          <a:p>
            <a:r>
              <a:rPr lang="en-GB" dirty="0" smtClean="0"/>
              <a:t>The problem is the starting point directing the student’s learning process. A problem can be both theoretical and practical.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A problem must be authentic (</a:t>
            </a:r>
            <a:r>
              <a:rPr lang="en-GB" dirty="0" smtClean="0">
                <a:solidFill>
                  <a:schemeClr val="accent2"/>
                </a:solidFill>
              </a:rPr>
              <a:t>currency outside of academic environment</a:t>
            </a:r>
            <a:r>
              <a:rPr lang="en-GB" dirty="0" smtClean="0"/>
              <a:t>) and scientifically based (</a:t>
            </a:r>
            <a:r>
              <a:rPr lang="en-GB" dirty="0" smtClean="0">
                <a:solidFill>
                  <a:schemeClr val="accent2"/>
                </a:solidFill>
              </a:rPr>
              <a:t>can be subjected to systematic enquiry</a:t>
            </a:r>
            <a:r>
              <a:rPr lang="en-GB" dirty="0" smtClean="0"/>
              <a:t>).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A project represents a time limited and targeted process in which a problem may be phrased, analysed and solved, resulting in a tangible product.</a:t>
            </a:r>
          </a:p>
          <a:p>
            <a:endParaRPr lang="en-GB" dirty="0"/>
          </a:p>
          <a:p>
            <a:r>
              <a:rPr lang="en-GB" dirty="0" smtClean="0"/>
              <a:t>The learning is student centred</a:t>
            </a:r>
          </a:p>
          <a:p>
            <a:endParaRPr lang="en-GB" dirty="0"/>
          </a:p>
          <a:p>
            <a:r>
              <a:rPr lang="en-GB" dirty="0" smtClean="0"/>
              <a:t>Students must be trusted to manage their learning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5568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99591" y="692696"/>
            <a:ext cx="7704857" cy="634666"/>
          </a:xfrm>
        </p:spPr>
        <p:txBody>
          <a:bodyPr/>
          <a:lstStyle/>
          <a:p>
            <a:r>
              <a:rPr lang="en-GB" sz="2800" dirty="0" smtClean="0"/>
              <a:t>Characteristics of PBL approach </a:t>
            </a:r>
          </a:p>
          <a:p>
            <a:r>
              <a:rPr lang="en-GB" sz="2800" dirty="0" smtClean="0"/>
              <a:t>(</a:t>
            </a:r>
            <a:r>
              <a:rPr lang="en-GB" sz="2800" dirty="0" err="1" smtClean="0"/>
              <a:t>Kolmos</a:t>
            </a:r>
            <a:r>
              <a:rPr lang="en-GB" sz="2800" dirty="0" smtClean="0"/>
              <a:t> – AAU)</a:t>
            </a:r>
            <a:endParaRPr lang="en-GB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11988"/>
            <a:ext cx="5760639" cy="439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053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3200" dirty="0" smtClean="0"/>
              <a:t>The approach must be aligned </a:t>
            </a:r>
          </a:p>
          <a:p>
            <a:r>
              <a:rPr lang="en-GB" sz="3200" dirty="0"/>
              <a:t>(</a:t>
            </a:r>
            <a:r>
              <a:rPr lang="en-GB" sz="3200" dirty="0" err="1"/>
              <a:t>Kolmos</a:t>
            </a:r>
            <a:r>
              <a:rPr lang="en-GB" sz="3200" dirty="0"/>
              <a:t> – AAU)</a:t>
            </a:r>
          </a:p>
          <a:p>
            <a:endParaRPr lang="en-GB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43518"/>
            <a:ext cx="5234707" cy="458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573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E35AE916-BF5A-DA4B-9605-0EB8DBDC55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569" y="356659"/>
            <a:ext cx="7776862" cy="651068"/>
          </a:xfrm>
        </p:spPr>
        <p:txBody>
          <a:bodyPr/>
          <a:lstStyle/>
          <a:p>
            <a:r>
              <a:rPr lang="en-US" dirty="0"/>
              <a:t>PBL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A92589D-9A8F-0347-B33C-1AE8AFBC791B}"/>
              </a:ext>
            </a:extLst>
          </p:cNvPr>
          <p:cNvGrpSpPr/>
          <p:nvPr/>
        </p:nvGrpSpPr>
        <p:grpSpPr>
          <a:xfrm>
            <a:off x="1187624" y="1172750"/>
            <a:ext cx="6768752" cy="4512501"/>
            <a:chOff x="1331640" y="1131590"/>
            <a:chExt cx="6768752" cy="3384376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xmlns="" id="{33969623-A5C0-A643-8366-0B8460382DC6}"/>
                </a:ext>
              </a:extLst>
            </p:cNvPr>
            <p:cNvCxnSpPr/>
            <p:nvPr/>
          </p:nvCxnSpPr>
          <p:spPr>
            <a:xfrm>
              <a:off x="1331640" y="2823778"/>
              <a:ext cx="6768752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xmlns="" id="{29CAC1E0-FBA0-2848-8902-D4F1253D2D06}"/>
                </a:ext>
              </a:extLst>
            </p:cNvPr>
            <p:cNvCxnSpPr/>
            <p:nvPr/>
          </p:nvCxnSpPr>
          <p:spPr>
            <a:xfrm>
              <a:off x="4716016" y="1131590"/>
              <a:ext cx="0" cy="338437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F0E3AE83-903A-D74F-8518-38886640FA70}"/>
              </a:ext>
            </a:extLst>
          </p:cNvPr>
          <p:cNvSpPr/>
          <p:nvPr/>
        </p:nvSpPr>
        <p:spPr>
          <a:xfrm>
            <a:off x="1907704" y="3044958"/>
            <a:ext cx="2880320" cy="220824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18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Courses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D2A5DEAD-77B9-AB49-9186-EEE739527299}"/>
              </a:ext>
            </a:extLst>
          </p:cNvPr>
          <p:cNvSpPr/>
          <p:nvPr/>
        </p:nvSpPr>
        <p:spPr>
          <a:xfrm>
            <a:off x="4306520" y="1572418"/>
            <a:ext cx="2880320" cy="2208245"/>
          </a:xfrm>
          <a:prstGeom prst="rect">
            <a:avLst/>
          </a:prstGeom>
          <a:gradFill>
            <a:gsLst>
              <a:gs pos="100000">
                <a:schemeClr val="accent1">
                  <a:tint val="100000"/>
                  <a:shade val="100000"/>
                  <a:satMod val="130000"/>
                  <a:alpha val="56000"/>
                </a:schemeClr>
              </a:gs>
              <a:gs pos="0">
                <a:schemeClr val="accent1">
                  <a:tint val="50000"/>
                  <a:shade val="100000"/>
                  <a:satMod val="350000"/>
                  <a:alpha val="18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Projects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9E4451A-7AF1-7347-92A5-5B65AB638024}"/>
              </a:ext>
            </a:extLst>
          </p:cNvPr>
          <p:cNvSpPr txBox="1"/>
          <p:nvPr/>
        </p:nvSpPr>
        <p:spPr>
          <a:xfrm>
            <a:off x="3639694" y="691115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Student directed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ED2D42A-2B7E-1F4E-9EAD-3EC1A0402AF2}"/>
              </a:ext>
            </a:extLst>
          </p:cNvPr>
          <p:cNvSpPr txBox="1"/>
          <p:nvPr/>
        </p:nvSpPr>
        <p:spPr>
          <a:xfrm>
            <a:off x="3639693" y="5647084"/>
            <a:ext cx="189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Teacher directed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2AB2304-1CAF-AF4E-A9B0-FF81C3E28B4C}"/>
              </a:ext>
            </a:extLst>
          </p:cNvPr>
          <p:cNvSpPr txBox="1"/>
          <p:nvPr/>
        </p:nvSpPr>
        <p:spPr>
          <a:xfrm>
            <a:off x="141474" y="3044958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Closed</a:t>
            </a:r>
          </a:p>
          <a:p>
            <a:r>
              <a:rPr lang="en-US" dirty="0"/>
              <a:t>problems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474CAE7A-7852-F849-8AB0-1FFB670B03EA}"/>
              </a:ext>
            </a:extLst>
          </p:cNvPr>
          <p:cNvSpPr txBox="1"/>
          <p:nvPr/>
        </p:nvSpPr>
        <p:spPr>
          <a:xfrm>
            <a:off x="7907936" y="3044958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Open</a:t>
            </a:r>
          </a:p>
          <a:p>
            <a:r>
              <a:rPr lang="en-US" dirty="0"/>
              <a:t>problems</a:t>
            </a:r>
          </a:p>
        </p:txBody>
      </p:sp>
    </p:spTree>
    <p:extLst>
      <p:ext uri="{BB962C8B-B14F-4D97-AF65-F5344CB8AC3E}">
        <p14:creationId xmlns:p14="http://schemas.microsoft.com/office/powerpoint/2010/main" val="3238255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0" grpId="0" animBg="1"/>
      <p:bldP spid="23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692696"/>
            <a:ext cx="8712968" cy="634666"/>
          </a:xfrm>
        </p:spPr>
        <p:txBody>
          <a:bodyPr/>
          <a:lstStyle/>
          <a:p>
            <a:r>
              <a:rPr lang="en-GB" sz="3200" dirty="0" smtClean="0"/>
              <a:t>A simple “open” problem – Can optimisation Foundation Group Project at UWE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772816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In preparation for this task you were asked to look at an investigation of this problem</a:t>
            </a:r>
            <a:r>
              <a:rPr lang="en-GB" sz="2000" dirty="0"/>
              <a:t>. </a:t>
            </a:r>
            <a:r>
              <a:rPr lang="en-GB" sz="2000" dirty="0">
                <a:hlinkClick r:id="rId2"/>
              </a:rPr>
              <a:t>http://</a:t>
            </a:r>
            <a:r>
              <a:rPr lang="en-GB" sz="2000" dirty="0" smtClean="0">
                <a:hlinkClick r:id="rId2"/>
              </a:rPr>
              <a:t>datagenetics.com/blog/august12014/index.html</a:t>
            </a:r>
            <a:r>
              <a:rPr lang="en-GB" sz="2000" dirty="0" smtClean="0"/>
              <a:t>  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996952"/>
            <a:ext cx="83529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What were the author’s </a:t>
            </a:r>
            <a:r>
              <a:rPr lang="en-GB" sz="2000" dirty="0" smtClean="0"/>
              <a:t>conclusions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FF0000"/>
                </a:solidFill>
              </a:rPr>
              <a:t>What </a:t>
            </a:r>
            <a:r>
              <a:rPr lang="en-GB" sz="2000" dirty="0">
                <a:solidFill>
                  <a:srgbClr val="FF0000"/>
                </a:solidFill>
              </a:rPr>
              <a:t>did the evidence show</a:t>
            </a:r>
            <a:r>
              <a:rPr lang="en-GB" sz="2000" dirty="0" smtClean="0">
                <a:solidFill>
                  <a:srgbClr val="FF0000"/>
                </a:solidFill>
              </a:rPr>
              <a:t>?</a:t>
            </a: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/>
              <a:t>Do manufacturers try to minimise the amount of material in can manufacture or were there other considerations to be taken into account</a:t>
            </a:r>
            <a:r>
              <a:rPr lang="en-GB" sz="20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What were these other considerations </a:t>
            </a:r>
            <a:r>
              <a:rPr lang="en-GB" sz="2000" dirty="0" smtClean="0">
                <a:solidFill>
                  <a:srgbClr val="FF0000"/>
                </a:solidFill>
              </a:rPr>
              <a:t>?</a:t>
            </a:r>
          </a:p>
          <a:p>
            <a:endParaRPr lang="en-GB" sz="2000" dirty="0" smtClean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 smtClean="0"/>
              <a:t>Were there any assumptions in the model that was developed and did these assumptions influence the conclusions?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12033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85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Organisation - multidisciplinary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6225" y="3356992"/>
            <a:ext cx="866355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Foundation Year students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One hour lecture + 2 hour workshop </a:t>
            </a:r>
            <a:r>
              <a:rPr lang="en-GB" sz="2800" dirty="0" smtClean="0">
                <a:solidFill>
                  <a:schemeClr val="accent2"/>
                </a:solidFill>
              </a:rPr>
              <a:t>(TEAL room)</a:t>
            </a:r>
            <a:endParaRPr lang="en-GB" sz="2800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Students provided with basic solution in lecture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Students organised in to </a:t>
            </a:r>
            <a:r>
              <a:rPr lang="en-GB" sz="2800" dirty="0" smtClean="0">
                <a:solidFill>
                  <a:schemeClr val="accent2"/>
                </a:solidFill>
              </a:rPr>
              <a:t>multi-disciplinary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Must work to improve the solution – make the solution more realistic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smtClean="0"/>
              <a:t>Research / critical thinking</a:t>
            </a:r>
            <a:endParaRPr lang="en-GB" sz="28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97341042"/>
              </p:ext>
            </p:extLst>
          </p:nvPr>
        </p:nvGraphicFramePr>
        <p:xfrm>
          <a:off x="539552" y="980728"/>
          <a:ext cx="8280920" cy="2123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9085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8435" y="1700808"/>
            <a:ext cx="3888432" cy="3817722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251520" y="1699510"/>
            <a:ext cx="3888432" cy="381772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7121052"/>
              </p:ext>
            </p:extLst>
          </p:nvPr>
        </p:nvGraphicFramePr>
        <p:xfrm>
          <a:off x="5136048" y="3356992"/>
          <a:ext cx="3384376" cy="2161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048" y="1268760"/>
            <a:ext cx="3312368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8029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8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900113" y="1773238"/>
            <a:ext cx="6551612" cy="1871786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 smtClean="0"/>
              <a:t>Field work – some good examples for engineering but can this work for mathematical sciences?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46245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Aalborg University Denmark - AAU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953401"/>
            <a:ext cx="74888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Background</a:t>
            </a:r>
            <a:endParaRPr lang="en-GB" b="1" dirty="0"/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Established in 1970’s – Reform movement of Universities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Not selective (beyond technical requirements – maths,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All provision is PBL based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Projects at heart of delivery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Student centred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Engineering curriculum uses industrial examples / clients (</a:t>
            </a:r>
            <a:r>
              <a:rPr lang="en-GB" dirty="0" smtClean="0">
                <a:solidFill>
                  <a:schemeClr val="accent2"/>
                </a:solidFill>
              </a:rPr>
              <a:t>maths less so</a:t>
            </a:r>
            <a:r>
              <a:rPr lang="en-GB" dirty="0" smtClean="0"/>
              <a:t>)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Now one of the top Universities globally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Structure of provision</a:t>
            </a:r>
            <a:endParaRPr lang="en-GB" dirty="0" smtClean="0"/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Most students on Bologna 3 + 2 model (UG + Masters)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2 x 15 week semesters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Each semester 3 x 15 credit taught modules + 1 x 30 credit project module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All UG projects are group projects (6 students)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Group reports are not marked. Assessment is by oral examination and produces individual marks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Projects are student centred and student led</a:t>
            </a:r>
          </a:p>
        </p:txBody>
      </p:sp>
    </p:spTree>
    <p:extLst>
      <p:ext uri="{BB962C8B-B14F-4D97-AF65-F5344CB8AC3E}">
        <p14:creationId xmlns:p14="http://schemas.microsoft.com/office/powerpoint/2010/main" val="2803738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10E3EB71-2174-3543-90DC-C0ACCB36F7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AUU Project </a:t>
            </a:r>
            <a:r>
              <a:rPr lang="en-US" dirty="0"/>
              <a:t>Module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xmlns="" id="{1C77D432-12F1-9943-9D57-43E8AFF02998}"/>
              </a:ext>
            </a:extLst>
          </p:cNvPr>
          <p:cNvSpPr/>
          <p:nvPr/>
        </p:nvSpPr>
        <p:spPr>
          <a:xfrm>
            <a:off x="539552" y="2852936"/>
            <a:ext cx="8496944" cy="2016224"/>
          </a:xfrm>
          <a:prstGeom prst="rightArrow">
            <a:avLst/>
          </a:prstGeom>
          <a:solidFill>
            <a:schemeClr val="bg1"/>
          </a:solidFill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6BFD7AF-A8B0-E844-BD64-A27178F9572A}"/>
              </a:ext>
            </a:extLst>
          </p:cNvPr>
          <p:cNvSpPr/>
          <p:nvPr/>
        </p:nvSpPr>
        <p:spPr>
          <a:xfrm>
            <a:off x="1007604" y="2852936"/>
            <a:ext cx="1944216" cy="19202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  <a:p>
            <a:pPr algn="ctr"/>
            <a:r>
              <a:rPr lang="en-US" dirty="0"/>
              <a:t>Analysis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43EBAA7-4698-2741-BC3A-64589E582BDE}"/>
              </a:ext>
            </a:extLst>
          </p:cNvPr>
          <p:cNvSpPr/>
          <p:nvPr/>
        </p:nvSpPr>
        <p:spPr>
          <a:xfrm>
            <a:off x="3491880" y="2852936"/>
            <a:ext cx="1944216" cy="19202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  <a:p>
            <a:pPr algn="ctr"/>
            <a:r>
              <a:rPr lang="en-US" dirty="0"/>
              <a:t>Solving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84BA1F1-A9ED-964E-8642-6CFF3982FEB1}"/>
              </a:ext>
            </a:extLst>
          </p:cNvPr>
          <p:cNvSpPr/>
          <p:nvPr/>
        </p:nvSpPr>
        <p:spPr>
          <a:xfrm>
            <a:off x="5976156" y="2852936"/>
            <a:ext cx="1944216" cy="19202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Project</a:t>
            </a:r>
          </a:p>
          <a:p>
            <a:pPr algn="ctr"/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7C1B667-AB94-5844-933B-90910C1BB0E0}"/>
              </a:ext>
            </a:extLst>
          </p:cNvPr>
          <p:cNvSpPr txBox="1"/>
          <p:nvPr/>
        </p:nvSpPr>
        <p:spPr>
          <a:xfrm>
            <a:off x="1982449" y="5279372"/>
            <a:ext cx="10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Tutorials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B645373-6002-9342-97ED-47EE7E6E24EC}"/>
              </a:ext>
            </a:extLst>
          </p:cNvPr>
          <p:cNvSpPr txBox="1"/>
          <p:nvPr/>
        </p:nvSpPr>
        <p:spPr>
          <a:xfrm>
            <a:off x="3819573" y="5869712"/>
            <a:ext cx="1283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Field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7802EEB-0AE8-244B-8483-2266D6A800B2}"/>
              </a:ext>
            </a:extLst>
          </p:cNvPr>
          <p:cNvSpPr txBox="1"/>
          <p:nvPr/>
        </p:nvSpPr>
        <p:spPr>
          <a:xfrm>
            <a:off x="5404251" y="5377269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Experiments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B2BBDDB-CC7E-7843-97F0-201ADD0265FD}"/>
              </a:ext>
            </a:extLst>
          </p:cNvPr>
          <p:cNvSpPr txBox="1"/>
          <p:nvPr/>
        </p:nvSpPr>
        <p:spPr>
          <a:xfrm>
            <a:off x="5327308" y="205804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Group studies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7DD579B-2DE4-7348-AF12-B6C1FC04D12E}"/>
              </a:ext>
            </a:extLst>
          </p:cNvPr>
          <p:cNvSpPr txBox="1"/>
          <p:nvPr/>
        </p:nvSpPr>
        <p:spPr>
          <a:xfrm>
            <a:off x="3926493" y="172902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Lectures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9098C09-11F2-B543-ACB5-F52685560293}"/>
              </a:ext>
            </a:extLst>
          </p:cNvPr>
          <p:cNvSpPr txBox="1"/>
          <p:nvPr/>
        </p:nvSpPr>
        <p:spPr>
          <a:xfrm>
            <a:off x="1933268" y="2023239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Literature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E1C23462-D10E-8040-8659-A1B8368A7687}"/>
              </a:ext>
            </a:extLst>
          </p:cNvPr>
          <p:cNvCxnSpPr>
            <a:stCxn id="8" idx="3"/>
          </p:cNvCxnSpPr>
          <p:nvPr/>
        </p:nvCxnSpPr>
        <p:spPr>
          <a:xfrm flipV="1">
            <a:off x="3043380" y="4965172"/>
            <a:ext cx="883113" cy="4988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39EF115A-2569-DE40-BAFF-471DE6DBD4BF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4461255" y="4965172"/>
            <a:ext cx="1" cy="9045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079F10DD-0FFB-3040-B76C-D2BAB36ADA90}"/>
              </a:ext>
            </a:extLst>
          </p:cNvPr>
          <p:cNvCxnSpPr/>
          <p:nvPr/>
        </p:nvCxnSpPr>
        <p:spPr>
          <a:xfrm>
            <a:off x="3092560" y="2269461"/>
            <a:ext cx="893814" cy="4874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33927A68-5BDA-7244-827A-1708E57A02FD}"/>
              </a:ext>
            </a:extLst>
          </p:cNvPr>
          <p:cNvCxnSpPr>
            <a:stCxn id="12" idx="2"/>
          </p:cNvCxnSpPr>
          <p:nvPr/>
        </p:nvCxnSpPr>
        <p:spPr>
          <a:xfrm>
            <a:off x="4461255" y="2098356"/>
            <a:ext cx="1" cy="6738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4A680DBB-8191-DA45-80F5-F78761A30055}"/>
              </a:ext>
            </a:extLst>
          </p:cNvPr>
          <p:cNvCxnSpPr>
            <a:stCxn id="11" idx="1"/>
          </p:cNvCxnSpPr>
          <p:nvPr/>
        </p:nvCxnSpPr>
        <p:spPr>
          <a:xfrm flipH="1">
            <a:off x="4788026" y="2242715"/>
            <a:ext cx="539282" cy="5142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xmlns="" id="{C77C0D19-8550-DE42-9C0B-19B63C38507E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860034" y="4965171"/>
            <a:ext cx="544217" cy="5967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052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Aalborg University Denmark – AAU – students describing their learning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1268760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1363" lvl="1" indent="-285750">
              <a:buFont typeface="Arial" panose="020B0604020202020204" pitchFamily="34" charset="0"/>
              <a:buChar char="•"/>
            </a:pPr>
            <a:endParaRPr lang="en-GB" sz="2400" dirty="0" smtClean="0"/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Team work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Applied and relevant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Learning how to learn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Responsibility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5576" y="378904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Yes – they did provide us with perfect students !</a:t>
            </a:r>
            <a:endParaRPr lang="en-GB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875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UCL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914686"/>
            <a:ext cx="748883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Background</a:t>
            </a:r>
            <a:endParaRPr lang="en-GB" b="1" dirty="0"/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Russell Group University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Highly selective – A/A* maths entry – though no longer require physics for engineering 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Integrated Engineering Programme (IEP)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Strong Mission – Engineers change the world !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Align provision with mission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Operating for 4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Structure of provision</a:t>
            </a:r>
            <a:endParaRPr lang="en-GB" dirty="0" smtClean="0"/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IEP applied across engineering programmes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30 to 45 credits of project / personal development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Applied to all years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/>
              <a:t>Projects are not necessarily industry based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Many projects based on “Grand Challenges” “Change the world challenges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Programmes free to organise remaining provision as they wish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Group projects (4 students)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Group work for the most part produces group marks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Project weeks used to create “event”.</a:t>
            </a:r>
          </a:p>
        </p:txBody>
      </p:sp>
    </p:spTree>
    <p:extLst>
      <p:ext uri="{BB962C8B-B14F-4D97-AF65-F5344CB8AC3E}">
        <p14:creationId xmlns:p14="http://schemas.microsoft.com/office/powerpoint/2010/main" val="375135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2800" dirty="0" smtClean="0"/>
              <a:t>Curriculum design  (</a:t>
            </a:r>
            <a:r>
              <a:rPr lang="en-GB" sz="2800" dirty="0" err="1" smtClean="0"/>
              <a:t>Kolmos</a:t>
            </a:r>
            <a:r>
              <a:rPr lang="en-GB" sz="2800" dirty="0" smtClean="0"/>
              <a:t> </a:t>
            </a:r>
            <a:r>
              <a:rPr lang="en-GB" sz="2800" dirty="0"/>
              <a:t>– AAU)</a:t>
            </a:r>
          </a:p>
          <a:p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1671638"/>
            <a:ext cx="576262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549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What do we already ?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340768"/>
            <a:ext cx="748883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Our students complete many assessed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Projects are individual and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We use TEAL rooms (2  - 3 years experience)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We use (some) flipped classes (3 to 4 years experience)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We have a long established flexible e-assessment platform (DEWIS)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We are about have new accommodation, with student social learning space at the heart of the design</a:t>
            </a:r>
          </a:p>
          <a:p>
            <a:endParaRPr lang="en-GB" sz="2000" dirty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822333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Examples of assessed projects for our mathematical sciences students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340768"/>
            <a:ext cx="87849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Level 0: Group, multidisciplinary – calculus, curve fitting, simple numerical methods, excel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Traffic flow modelling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Sky diver simulation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Bloodhound land speed record simulation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Level 1: Group – differential equations/numerical methods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Phoebe Rocket – human cannonball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Fishing lake design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Temperature control of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Level 2: Group – differential equations, linear algebra, numerical  methods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Frequency of aftershocks following earthquakes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Water pollution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Climate modelling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Level 2: Individual – probability distributions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Crowd control queuing at festivals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/>
              <a:t>Level 3: Individual 0 professional practice statistician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Large (messy) data sets, missing data, advice to clinicians</a:t>
            </a:r>
          </a:p>
          <a:p>
            <a:pPr marL="741363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Randomised medical trials – linked to funding bid scenario</a:t>
            </a:r>
          </a:p>
        </p:txBody>
      </p:sp>
    </p:spTree>
    <p:extLst>
      <p:ext uri="{BB962C8B-B14F-4D97-AF65-F5344CB8AC3E}">
        <p14:creationId xmlns:p14="http://schemas.microsoft.com/office/powerpoint/2010/main" val="820761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Where is the problem ? And there are problems …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340768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Student engagement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Placement year (evidence of decline)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Tight modular structure constrains the curriculum and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Students are highly focussed on assessment, but does this lead to the development of skills, knowledge, understanding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Awareness of future professional environment</a:t>
            </a:r>
          </a:p>
          <a:p>
            <a:endParaRPr lang="en-GB" sz="2000" dirty="0"/>
          </a:p>
          <a:p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610048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548680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C00000"/>
                </a:solidFill>
              </a:rPr>
              <a:t>Integrated Learning structure – first steps</a:t>
            </a:r>
            <a:endParaRPr lang="en-GB" sz="2400" dirty="0">
              <a:solidFill>
                <a:srgbClr val="C00000"/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691011" y="1340768"/>
            <a:ext cx="6681857" cy="4166200"/>
            <a:chOff x="691011" y="1340768"/>
            <a:chExt cx="6681857" cy="4166200"/>
          </a:xfrm>
        </p:grpSpPr>
        <p:grpSp>
          <p:nvGrpSpPr>
            <p:cNvPr id="26" name="Group 25"/>
            <p:cNvGrpSpPr/>
            <p:nvPr/>
          </p:nvGrpSpPr>
          <p:grpSpPr>
            <a:xfrm>
              <a:off x="691011" y="1895128"/>
              <a:ext cx="6681857" cy="3611840"/>
              <a:chOff x="150951" y="1916832"/>
              <a:chExt cx="6681857" cy="3611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224016" y="1916832"/>
                <a:ext cx="6535728" cy="3611840"/>
                <a:chOff x="224016" y="1916832"/>
                <a:chExt cx="6535728" cy="3611840"/>
              </a:xfrm>
            </p:grpSpPr>
            <p:sp>
              <p:nvSpPr>
                <p:cNvPr id="2" name="Rectangle 1"/>
                <p:cNvSpPr/>
                <p:nvPr/>
              </p:nvSpPr>
              <p:spPr>
                <a:xfrm>
                  <a:off x="539552" y="2132856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539552" y="2852936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539552" y="4869160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539552" y="4221088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539552" y="3573016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" name="Rectangle 2"/>
                <p:cNvSpPr/>
                <p:nvPr/>
              </p:nvSpPr>
              <p:spPr>
                <a:xfrm>
                  <a:off x="224016" y="1916832"/>
                  <a:ext cx="315536" cy="360040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320360" y="1928272"/>
                  <a:ext cx="315536" cy="36004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2267744" y="1916832"/>
                  <a:ext cx="315536" cy="36004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3663400" y="2132856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3663400" y="2852936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3663400" y="4869160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663400" y="4221088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3663400" y="3573016"/>
                  <a:ext cx="2880320" cy="43204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444208" y="1928272"/>
                  <a:ext cx="315536" cy="3600400"/>
                </a:xfrm>
                <a:prstGeom prst="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5391592" y="1916832"/>
                  <a:ext cx="315536" cy="36004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 flipV="1">
                <a:off x="3247295" y="2150856"/>
                <a:ext cx="461665" cy="327636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dirty="0" smtClean="0"/>
                  <a:t>CONTROLLED ASSESSMENT</a:t>
                </a:r>
                <a:endParaRPr lang="en-GB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flipV="1">
                <a:off x="2194679" y="2420887"/>
                <a:ext cx="461665" cy="288032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dirty="0" smtClean="0"/>
                  <a:t>PROJECT WEEK</a:t>
                </a:r>
                <a:endParaRPr lang="en-GB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flipV="1">
                <a:off x="150951" y="2204863"/>
                <a:ext cx="461665" cy="288032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dirty="0" smtClean="0"/>
                  <a:t>START WEEK - Induction</a:t>
                </a:r>
                <a:endParaRPr lang="en-GB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 flipV="1">
                <a:off x="5334471" y="2492895"/>
                <a:ext cx="461665" cy="288032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dirty="0" smtClean="0"/>
                  <a:t>PROJECT WEEK</a:t>
                </a:r>
                <a:endParaRPr lang="en-GB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 flipV="1">
                <a:off x="6371143" y="2170737"/>
                <a:ext cx="461665" cy="327636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dirty="0" smtClean="0"/>
                  <a:t>CONTROLLED ASSESSMENT</a:t>
                </a:r>
                <a:endParaRPr lang="en-GB" dirty="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331640" y="2195572"/>
              <a:ext cx="1188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YEAR 0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367644" y="2862590"/>
              <a:ext cx="1188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YEAR 1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98066" y="3582669"/>
              <a:ext cx="1188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YEAR 2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98066" y="4230742"/>
              <a:ext cx="1188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YEAR 3</a:t>
              </a:r>
              <a:endParaRPr lang="en-GB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03648" y="4847456"/>
              <a:ext cx="11881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YEAR 4</a:t>
              </a:r>
              <a:endParaRPr lang="en-GB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368700" y="1340768"/>
              <a:ext cx="2267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TB1 12 weeks</a:t>
              </a:r>
              <a:endParaRPr lang="en-GB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49020" y="1340768"/>
              <a:ext cx="2267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TB2 12 weeks</a:t>
              </a:r>
              <a:endParaRPr lang="en-GB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1079612" y="1700808"/>
              <a:ext cx="2780808" cy="11440"/>
            </a:xfrm>
            <a:prstGeom prst="line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180935" y="1717616"/>
              <a:ext cx="2780808" cy="11440"/>
            </a:xfrm>
            <a:prstGeom prst="line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1001295" y="5852246"/>
            <a:ext cx="5572120" cy="385066"/>
            <a:chOff x="1001295" y="5852246"/>
            <a:chExt cx="5572120" cy="385066"/>
          </a:xfrm>
        </p:grpSpPr>
        <p:sp>
          <p:nvSpPr>
            <p:cNvPr id="44" name="Rectangle 43"/>
            <p:cNvSpPr/>
            <p:nvPr/>
          </p:nvSpPr>
          <p:spPr>
            <a:xfrm>
              <a:off x="1001295" y="5856892"/>
              <a:ext cx="5572120" cy="36004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57360" y="5867980"/>
              <a:ext cx="1714440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??</a:t>
              </a:r>
              <a:r>
                <a:rPr lang="en-GB" dirty="0" smtClean="0"/>
                <a:t> </a:t>
              </a:r>
              <a:r>
                <a:rPr lang="en-GB" dirty="0" smtClean="0"/>
                <a:t>credits</a:t>
              </a:r>
              <a:endParaRPr lang="en-GB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787355" y="5852246"/>
              <a:ext cx="18944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mtClean="0"/>
                <a:t>120 - ??</a:t>
              </a:r>
              <a:r>
                <a:rPr lang="en-GB" smtClean="0"/>
                <a:t> </a:t>
              </a:r>
              <a:r>
                <a:rPr lang="en-GB" dirty="0" smtClean="0"/>
                <a:t>credits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863092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51520" y="476672"/>
            <a:ext cx="3240360" cy="603104"/>
          </a:xfrm>
        </p:spPr>
        <p:txBody>
          <a:bodyPr/>
          <a:lstStyle/>
          <a:p>
            <a:r>
              <a:rPr lang="en-GB" sz="2400" dirty="0" smtClean="0">
                <a:solidFill>
                  <a:srgbClr val="C00000"/>
                </a:solidFill>
              </a:rPr>
              <a:t>Summing-up</a:t>
            </a:r>
            <a:endParaRPr lang="en-GB" sz="24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340768"/>
            <a:ext cx="87849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</a:t>
            </a:r>
            <a:r>
              <a:rPr lang="en-GB" dirty="0" smtClean="0"/>
              <a:t>he practice at UWE is not unique. I’m aware of many similar examples of project style – application focussed assessments at other departments of mathematical sciences at post 92 and Russell group institutions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Our aim is to move to a more </a:t>
            </a:r>
            <a:r>
              <a:rPr lang="en-GB" dirty="0" err="1" smtClean="0"/>
              <a:t>stu</a:t>
            </a:r>
            <a:r>
              <a:rPr lang="en-GB" dirty="0" smtClean="0"/>
              <a:t>, dent centred curriculum design?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 We need to prepare mathematical science graduates for a rapidly changing and competitive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Review the balance between subject knowledge, academic practice, professional environment and personal development.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After all, our main accrediting body is The Institute of Mathematics </a:t>
            </a:r>
            <a:r>
              <a:rPr lang="en-GB" dirty="0" smtClean="0">
                <a:solidFill>
                  <a:srgbClr val="C00000"/>
                </a:solidFill>
              </a:rPr>
              <a:t>and its </a:t>
            </a:r>
            <a:r>
              <a:rPr lang="en-GB" smtClean="0">
                <a:solidFill>
                  <a:srgbClr val="C00000"/>
                </a:solidFill>
              </a:rPr>
              <a:t>Applications</a:t>
            </a:r>
            <a:r>
              <a:rPr lang="en-GB" smtClean="0"/>
              <a:t> 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approach will inevitably be one of reflection and evolution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628346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73&quot;&gt;&lt;object type=&quot;3&quot; unique_id=&quot;10074&quot;&gt;&lt;property id=&quot;20148&quot; value=&quot;5&quot;/&gt;&lt;property id=&quot;20300&quot; value=&quot;Slide 1&quot;/&gt;&lt;property id=&quot;20307&quot; value=&quot;256&quot;/&gt;&lt;/object&gt;&lt;object type=&quot;3&quot; unique_id=&quot;10075&quot;&gt;&lt;property id=&quot;20148&quot; value=&quot;5&quot;/&gt;&lt;property id=&quot;20300&quot; value=&quot;Slide 2&quot;/&gt;&lt;property id=&quot;20307&quot; value=&quot;260&quot;/&gt;&lt;/object&gt;&lt;object type=&quot;3&quot; unique_id=&quot;10076&quot;&gt;&lt;property id=&quot;20148&quot; value=&quot;5&quot;/&gt;&lt;property id=&quot;20300&quot; value=&quot;Slide 3&quot;/&gt;&lt;property id=&quot;20307&quot; value=&quot;267&quot;/&gt;&lt;/object&gt;&lt;object type=&quot;3&quot; unique_id=&quot;10077&quot;&gt;&lt;property id=&quot;20148&quot; value=&quot;5&quot;/&gt;&lt;property id=&quot;20300&quot; value=&quot;Slide 4&quot;/&gt;&lt;property id=&quot;20307&quot; value=&quot;264&quot;/&gt;&lt;/object&gt;&lt;object type=&quot;3&quot; unique_id=&quot;10078&quot;&gt;&lt;property id=&quot;20148&quot; value=&quot;5&quot;/&gt;&lt;property id=&quot;20300&quot; value=&quot;Slide 5&quot;/&gt;&lt;property id=&quot;20307&quot; value=&quot;268&quot;/&gt;&lt;/object&gt;&lt;object type=&quot;3&quot; unique_id=&quot;10079&quot;&gt;&lt;property id=&quot;20148&quot; value=&quot;5&quot;/&gt;&lt;property id=&quot;20300&quot; value=&quot;Slide 6&quot;/&gt;&lt;property id=&quot;20307&quot; value=&quot;265&quot;/&gt;&lt;/object&gt;&lt;object type=&quot;3&quot; unique_id=&quot;10080&quot;&gt;&lt;property id=&quot;20148&quot; value=&quot;5&quot;/&gt;&lt;property id=&quot;20300&quot; value=&quot;Slide 7&quot;/&gt;&lt;property id=&quot;20307&quot; value=&quot;266&quot;/&gt;&lt;/object&gt;&lt;object type=&quot;3&quot; unique_id=&quot;10081&quot;&gt;&lt;property id=&quot;20148&quot; value=&quot;5&quot;/&gt;&lt;property id=&quot;20300&quot; value=&quot;Slide 8&quot;/&gt;&lt;property id=&quot;20307&quot; value=&quot;262&quot;/&gt;&lt;/object&gt;&lt;object type=&quot;3&quot; unique_id=&quot;10082&quot;&gt;&lt;property id=&quot;20148&quot; value=&quot;5&quot;/&gt;&lt;property id=&quot;20300&quot; value=&quot;Slide 9&quot;/&gt;&lt;property id=&quot;20307&quot; value=&quot;269&quot;/&gt;&lt;/object&gt;&lt;object type=&quot;3&quot; unique_id=&quot;10083&quot;&gt;&lt;property id=&quot;20148&quot; value=&quot;5&quot;/&gt;&lt;property id=&quot;20300&quot; value=&quot;Slide 10&quot;/&gt;&lt;property id=&quot;20307&quot; value=&quot;259&quot;/&gt;&lt;/object&gt;&lt;/object&gt;&lt;object type=&quot;8&quot; unique_id=&quot;10095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Presentation2" id="{56E99604-B34A-AB45-82E2-A2F6C5EC15CC}" vid="{C3811B3D-AE0C-294C-BC2C-607328485A3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37ba92a-5764-4297-b5f7-6ea117412624">NAYYJSKVSPAS-2-507</_dlc_DocId>
    <Document_x0020_Type xmlns="3a4ab234-afbc-41ab-b2db-358d80304e46">Main Issue</Document_x0020_Type>
    <_dlc_DocIdUrl xmlns="037ba92a-5764-4297-b5f7-6ea117412624">
      <Url>https://docs.uwe.ac.uk/ou/Communications/_layouts/15/DocIdRedir.aspx?ID=NAYYJSKVSPAS-2-507</Url>
      <Description>NAYYJSKVSPAS-2-507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FC3F4283AECA48BCBDDFCF4103160C" ma:contentTypeVersion="2" ma:contentTypeDescription="Create a new document." ma:contentTypeScope="" ma:versionID="71a29f68b18f52e7e0b329625759c092">
  <xsd:schema xmlns:xsd="http://www.w3.org/2001/XMLSchema" xmlns:xs="http://www.w3.org/2001/XMLSchema" xmlns:p="http://schemas.microsoft.com/office/2006/metadata/properties" xmlns:ns2="037ba92a-5764-4297-b5f7-6ea117412624" xmlns:ns3="3a4ab234-afbc-41ab-b2db-358d80304e46" targetNamespace="http://schemas.microsoft.com/office/2006/metadata/properties" ma:root="true" ma:fieldsID="a458c3587d291faf4ca1653387720a89" ns2:_="" ns3:_="">
    <xsd:import namespace="037ba92a-5764-4297-b5f7-6ea117412624"/>
    <xsd:import namespace="3a4ab234-afbc-41ab-b2db-358d80304e4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ba92a-5764-4297-b5f7-6ea11741262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4ab234-afbc-41ab-b2db-358d80304e4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11" nillable="true" ma:displayName="Document Type" ma:default="Main Issue" ma:description="Specify type of document to help with filtered views" ma:format="Dropdown" ma:internalName="Document_x0020_Type">
      <xsd:simpleType>
        <xsd:restriction base="dms:Choice">
          <xsd:enumeration value="Main Issue"/>
          <xsd:enumeration value="Support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9B9ED7-3366-4013-BA6E-A3CEBF25F277}">
  <ds:schemaRefs>
    <ds:schemaRef ds:uri="3a4ab234-afbc-41ab-b2db-358d80304e46"/>
    <ds:schemaRef ds:uri="http://schemas.microsoft.com/office/2006/metadata/properties"/>
    <ds:schemaRef ds:uri="037ba92a-5764-4297-b5f7-6ea117412624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E36FA4F-7321-4019-9DB3-103F27E002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7ba92a-5764-4297-b5f7-6ea117412624"/>
    <ds:schemaRef ds:uri="3a4ab234-afbc-41ab-b2db-358d80304e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1FFF10-1FB9-47BF-AE48-ECBF8C8E6AA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6C47DEB-EC6B-46D4-B161-DA2F2094F8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1148</Words>
  <Application>Microsoft Office PowerPoint</Application>
  <PresentationFormat>On-screen Show (4:3)</PresentationFormat>
  <Paragraphs>208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Kevin Golden</cp:lastModifiedBy>
  <cp:revision>101</cp:revision>
  <cp:lastPrinted>2016-09-22T10:08:48Z</cp:lastPrinted>
  <dcterms:created xsi:type="dcterms:W3CDTF">2016-04-27T08:32:31Z</dcterms:created>
  <dcterms:modified xsi:type="dcterms:W3CDTF">2018-03-22T08:06:07Z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b0137ec2-5322-47b8-8799-9a0e1818de5f</vt:lpwstr>
  </property>
  <property fmtid="{D5CDD505-2E9C-101B-9397-08002B2CF9AE}" pid="3" name="ContentTypeId">
    <vt:lpwstr>0x01010072FC3F4283AECA48BCBDDFCF4103160C</vt:lpwstr>
  </property>
</Properties>
</file>